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21"/>
  </p:notesMasterIdLst>
  <p:handoutMasterIdLst>
    <p:handoutMasterId r:id="rId22"/>
  </p:handoutMasterIdLst>
  <p:sldIdLst>
    <p:sldId id="256" r:id="rId2"/>
    <p:sldId id="258" r:id="rId3"/>
    <p:sldId id="281" r:id="rId4"/>
    <p:sldId id="282" r:id="rId5"/>
    <p:sldId id="287" r:id="rId6"/>
    <p:sldId id="271" r:id="rId7"/>
    <p:sldId id="283" r:id="rId8"/>
    <p:sldId id="284" r:id="rId9"/>
    <p:sldId id="276" r:id="rId10"/>
    <p:sldId id="272" r:id="rId11"/>
    <p:sldId id="277" r:id="rId12"/>
    <p:sldId id="285" r:id="rId13"/>
    <p:sldId id="289" r:id="rId14"/>
    <p:sldId id="286" r:id="rId15"/>
    <p:sldId id="288" r:id="rId16"/>
    <p:sldId id="278" r:id="rId17"/>
    <p:sldId id="274" r:id="rId18"/>
    <p:sldId id="279" r:id="rId19"/>
    <p:sldId id="280" r:id="rId20"/>
  </p:sldIdLst>
  <p:sldSz cx="9144000" cy="6858000" type="screen4x3"/>
  <p:notesSz cx="6858000" cy="9144000"/>
  <p:defaultTextStyle>
    <a:defPPr>
      <a:defRPr lang="fr-FR"/>
    </a:defPPr>
    <a:lvl1pPr marL="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CC"/>
    <a:srgbClr val="B4A0BF"/>
    <a:srgbClr val="6F6F6F"/>
    <a:srgbClr val="6D6D6D"/>
    <a:srgbClr val="1D1D1B"/>
    <a:srgbClr val="937493"/>
    <a:srgbClr val="ED7396"/>
    <a:srgbClr val="F26ED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>
        <p:scale>
          <a:sx n="117" d="100"/>
          <a:sy n="117" d="100"/>
        </p:scale>
        <p:origin x="-660" y="-3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1" d="100"/>
          <a:sy n="81" d="100"/>
        </p:scale>
        <p:origin x="-1956" y="-7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018F35E-B38F-473E-9F47-852E15A9F97F}" type="datetimeFigureOut">
              <a:rPr lang="fr-FR" smtClean="0"/>
              <a:t>09/02/2015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2B5AE2A-E47B-4E14-8D18-A1409BFD624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5928886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C2563F-AD4B-4012-9351-24699366888D}" type="datetimeFigureOut">
              <a:rPr lang="fr-FR" smtClean="0"/>
              <a:t>09/02/2015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FE2F943-F749-43F1-9596-948130E8FDF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658813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>
                <a:solidFill>
                  <a:srgbClr val="1D1D1B"/>
                </a:solidFill>
              </a:defRPr>
            </a:lvl1pPr>
          </a:lstStyle>
          <a:p>
            <a:r>
              <a:rPr lang="fr-FR" dirty="0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143000" y="3602037"/>
            <a:ext cx="6858000" cy="165576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40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F468B-8DDA-49F0-B6E9-9727CE08CF92}" type="datetime1">
              <a:rPr lang="fr-FR" smtClean="0"/>
              <a:t>09/02/2015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PPRS Paris 2015 - Your presentation name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767AB8-8DA0-4C75-9B7B-65EACB29EE9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226500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B9B128-84C1-47FF-AE57-2C182D12B4DF}" type="datetime1">
              <a:rPr lang="fr-FR" smtClean="0"/>
              <a:t>09/02/2015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PPRS Paris 2015 - Your presentation name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767AB8-8DA0-4C75-9B7B-65EACB29EE9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069228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43676" y="365126"/>
            <a:ext cx="1971675" cy="5811839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28651" y="365126"/>
            <a:ext cx="5800725" cy="5811839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04418-44F1-4630-9BBB-0610557196FA}" type="datetime1">
              <a:rPr lang="fr-FR" smtClean="0"/>
              <a:t>09/02/2015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PPRS Paris 2015 - Your presentation name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767AB8-8DA0-4C75-9B7B-65EACB29EE9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959611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 b="1">
                <a:solidFill>
                  <a:srgbClr val="937493"/>
                </a:solidFill>
              </a:defRPr>
            </a:lvl1pPr>
          </a:lstStyle>
          <a:p>
            <a:r>
              <a:rPr lang="fr-FR" dirty="0" smtClean="0"/>
              <a:t>Modifiez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dirty="0" smtClean="0"/>
              <a:t>Modifiez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5231A6-B8BC-47DF-902C-62729DBA2E04}" type="datetime1">
              <a:rPr lang="fr-FR" smtClean="0"/>
              <a:t>09/02/2015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PPRS Paris 2015 - Your presentation name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767AB8-8DA0-4C75-9B7B-65EACB29EE9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542527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23888" y="1709740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4F3380-8391-4DCB-B1EF-EE52A1B321AA}" type="datetime1">
              <a:rPr lang="fr-FR" smtClean="0"/>
              <a:t>09/02/2015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PPRS Paris 2015 - Your presentation name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767AB8-8DA0-4C75-9B7B-65EACB29EE9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664866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9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9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CA4F9C-17DE-4128-9A47-3CFB966EC56E}" type="datetime1">
              <a:rPr lang="fr-FR" smtClean="0"/>
              <a:t>09/02/2015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PPRS Paris 2015 - Your presentation name</a:t>
            </a: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767AB8-8DA0-4C75-9B7B-65EACB29EE9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141429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40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29151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40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29151" y="2505075"/>
            <a:ext cx="3887391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A16713-B5F4-4C5D-B764-F43363D43F2F}" type="datetime1">
              <a:rPr lang="fr-FR" smtClean="0"/>
              <a:t>09/02/2015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PPRS Paris 2015 - Your presentation name</a:t>
            </a:r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767AB8-8DA0-4C75-9B7B-65EACB29EE9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006444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7B9021-9A34-4835-9213-1D19185F03B6}" type="datetime1">
              <a:rPr lang="fr-FR" smtClean="0"/>
              <a:t>09/02/2015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PPRS Paris 2015 - Your presentation name</a:t>
            </a: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767AB8-8DA0-4C75-9B7B-65EACB29EE9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494659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DE0027-CE91-437E-90DF-A5545FE9EB0C}" type="datetime1">
              <a:rPr lang="fr-FR" smtClean="0"/>
              <a:t>09/02/2015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PPRS Paris 2015 - Your presentation name</a:t>
            </a:r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767AB8-8DA0-4C75-9B7B-65EACB29EE9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617194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29841" y="2057401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100"/>
            </a:lvl2pPr>
            <a:lvl3pPr marL="685800" indent="0">
              <a:buNone/>
              <a:defRPr sz="900"/>
            </a:lvl3pPr>
            <a:lvl4pPr marL="1028700" indent="0">
              <a:buNone/>
              <a:defRPr sz="800"/>
            </a:lvl4pPr>
            <a:lvl5pPr marL="1371600" indent="0">
              <a:buNone/>
              <a:defRPr sz="800"/>
            </a:lvl5pPr>
            <a:lvl6pPr marL="1714500" indent="0">
              <a:buNone/>
              <a:defRPr sz="800"/>
            </a:lvl6pPr>
            <a:lvl7pPr marL="2057400" indent="0">
              <a:buNone/>
              <a:defRPr sz="800"/>
            </a:lvl7pPr>
            <a:lvl8pPr marL="2400300" indent="0">
              <a:buNone/>
              <a:defRPr sz="800"/>
            </a:lvl8pPr>
            <a:lvl9pPr marL="2743200" indent="0">
              <a:buNone/>
              <a:defRPr sz="8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A168C9-EFE4-4DFD-8306-76A6E898BC14}" type="datetime1">
              <a:rPr lang="fr-FR" smtClean="0"/>
              <a:t>09/02/2015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PPRS Paris 2015 - Your presentation name</a:t>
            </a: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767AB8-8DA0-4C75-9B7B-65EACB29EE9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807626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29841" y="2057401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100"/>
            </a:lvl2pPr>
            <a:lvl3pPr marL="685800" indent="0">
              <a:buNone/>
              <a:defRPr sz="900"/>
            </a:lvl3pPr>
            <a:lvl4pPr marL="1028700" indent="0">
              <a:buNone/>
              <a:defRPr sz="800"/>
            </a:lvl4pPr>
            <a:lvl5pPr marL="1371600" indent="0">
              <a:buNone/>
              <a:defRPr sz="800"/>
            </a:lvl5pPr>
            <a:lvl6pPr marL="1714500" indent="0">
              <a:buNone/>
              <a:defRPr sz="800"/>
            </a:lvl6pPr>
            <a:lvl7pPr marL="2057400" indent="0">
              <a:buNone/>
              <a:defRPr sz="800"/>
            </a:lvl7pPr>
            <a:lvl8pPr marL="2400300" indent="0">
              <a:buNone/>
              <a:defRPr sz="800"/>
            </a:lvl8pPr>
            <a:lvl9pPr marL="2743200" indent="0">
              <a:buNone/>
              <a:defRPr sz="8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351B08-A711-4493-9A20-5D94092A142C}" type="datetime1">
              <a:rPr lang="fr-FR" smtClean="0"/>
              <a:t>09/02/2015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PPRS Paris 2015 - Your presentation name</a:t>
            </a: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767AB8-8DA0-4C75-9B7B-65EACB29EE9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175367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966789" y="1104901"/>
            <a:ext cx="7210425" cy="773113"/>
          </a:xfrm>
          <a:prstGeom prst="rect">
            <a:avLst/>
          </a:prstGeom>
          <a:noFill/>
        </p:spPr>
        <p:txBody>
          <a:bodyPr vert="horz" lIns="68580" tIns="34290" rIns="68580" bIns="34290" rtlCol="0" anchor="ctr">
            <a:normAutofit/>
          </a:bodyPr>
          <a:lstStyle/>
          <a:p>
            <a:r>
              <a:rPr lang="fr-FR" dirty="0" smtClean="0"/>
              <a:t>Modifiez le style du titre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628650" y="1928810"/>
            <a:ext cx="7886700" cy="4351339"/>
          </a:xfrm>
          <a:prstGeom prst="rect">
            <a:avLst/>
          </a:prstGeom>
        </p:spPr>
        <p:txBody>
          <a:bodyPr vert="horz" lIns="68580" tIns="34290" rIns="68580" bIns="34290" rtlCol="0">
            <a:normAutofit/>
          </a:bodyPr>
          <a:lstStyle/>
          <a:p>
            <a:pPr lvl="0"/>
            <a:r>
              <a:rPr lang="fr-FR" dirty="0" smtClean="0"/>
              <a:t>Modifiez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901D19-1049-4DD6-9D0F-FB4B44485F03}" type="datetime1">
              <a:rPr lang="fr-FR" smtClean="0"/>
              <a:t>09/02/2015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lvl1pPr algn="ctr">
              <a:defRPr sz="900" b="0">
                <a:solidFill>
                  <a:srgbClr val="937493"/>
                </a:solidFill>
              </a:defRPr>
            </a:lvl1pPr>
          </a:lstStyle>
          <a:p>
            <a:r>
              <a:rPr lang="en-US" smtClean="0"/>
              <a:t>PPRS Paris 2015 - Your presentation name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lvl1pPr algn="r">
              <a:defRPr sz="900" b="1">
                <a:solidFill>
                  <a:srgbClr val="937493"/>
                </a:solidFill>
              </a:defRPr>
            </a:lvl1pPr>
          </a:lstStyle>
          <a:p>
            <a:fld id="{77767AB8-8DA0-4C75-9B7B-65EACB29EE96}" type="slidenum">
              <a:rPr lang="fr-FR" smtClean="0"/>
              <a:pPr/>
              <a:t>‹N°›</a:t>
            </a:fld>
            <a:endParaRPr lang="fr-FR" dirty="0"/>
          </a:p>
        </p:txBody>
      </p:sp>
      <p:pic>
        <p:nvPicPr>
          <p:cNvPr id="7" name="Image 6"/>
          <p:cNvPicPr>
            <a:picLocks noChangeAspect="1"/>
          </p:cNvPicPr>
          <p:nvPr userDrawn="1"/>
        </p:nvPicPr>
        <p:blipFill rotWithShape="1"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7222"/>
          <a:stretch/>
        </p:blipFill>
        <p:spPr>
          <a:xfrm>
            <a:off x="1" y="1"/>
            <a:ext cx="9173537" cy="1104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53542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hf hdr="0" dt="0"/>
  <p:txStyles>
    <p:titleStyle>
      <a:lvl1pPr algn="ctr" defTabSz="685800" rtl="0" eaLnBrk="1" latinLnBrk="0" hangingPunct="1">
        <a:lnSpc>
          <a:spcPct val="90000"/>
        </a:lnSpc>
        <a:spcBef>
          <a:spcPct val="0"/>
        </a:spcBef>
        <a:buNone/>
        <a:defRPr sz="3300" b="1" kern="1200">
          <a:solidFill>
            <a:schemeClr val="bg1">
              <a:lumMod val="50000"/>
            </a:schemeClr>
          </a:solidFill>
          <a:latin typeface="+mn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Calibri" panose="020F0502020204030204" pitchFamily="34" charset="0"/>
        <a:buChar char="›"/>
        <a:defRPr sz="2400" b="1" kern="1200">
          <a:solidFill>
            <a:srgbClr val="937493"/>
          </a:solidFill>
          <a:latin typeface="+mj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Wingdings" panose="05000000000000000000" pitchFamily="2" charset="2"/>
        <a:buChar char="§"/>
        <a:defRPr sz="2100" kern="1200">
          <a:solidFill>
            <a:srgbClr val="B4A0BF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Wingdings" panose="05000000000000000000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fr-FR" dirty="0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2692020"/>
            <a:ext cx="4194500" cy="4183040"/>
          </a:xfrm>
          <a:prstGeom prst="rect">
            <a:avLst/>
          </a:prstGeom>
        </p:spPr>
      </p:pic>
      <p:sp>
        <p:nvSpPr>
          <p:cNvPr id="5" name="ZoneTexte 4"/>
          <p:cNvSpPr txBox="1"/>
          <p:nvPr/>
        </p:nvSpPr>
        <p:spPr>
          <a:xfrm>
            <a:off x="4186083" y="5459731"/>
            <a:ext cx="4657667" cy="1146468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pPr algn="r"/>
            <a:r>
              <a:rPr lang="fr-FR" sz="2800" b="1" dirty="0">
                <a:solidFill>
                  <a:srgbClr val="000099"/>
                </a:solidFill>
                <a:latin typeface="+mj-lt"/>
              </a:rPr>
              <a:t>Marc </a:t>
            </a:r>
            <a:r>
              <a:rPr lang="fr-FR" sz="2800" b="1" dirty="0" smtClean="0">
                <a:solidFill>
                  <a:srgbClr val="000099"/>
                </a:solidFill>
                <a:latin typeface="+mj-lt"/>
              </a:rPr>
              <a:t>TASSONE, </a:t>
            </a:r>
          </a:p>
          <a:p>
            <a:pPr algn="r"/>
            <a:r>
              <a:rPr lang="fr-FR" sz="2800" b="1" dirty="0" err="1" smtClean="0">
                <a:solidFill>
                  <a:srgbClr val="000099"/>
                </a:solidFill>
                <a:latin typeface="+mj-lt"/>
              </a:rPr>
              <a:t>Managing</a:t>
            </a:r>
            <a:r>
              <a:rPr lang="fr-FR" sz="2800" b="1" dirty="0" smtClean="0">
                <a:solidFill>
                  <a:srgbClr val="000099"/>
                </a:solidFill>
                <a:latin typeface="+mj-lt"/>
              </a:rPr>
              <a:t> </a:t>
            </a:r>
            <a:r>
              <a:rPr lang="fr-FR" sz="2800" b="1" dirty="0" err="1">
                <a:solidFill>
                  <a:srgbClr val="000099"/>
                </a:solidFill>
                <a:latin typeface="+mj-lt"/>
              </a:rPr>
              <a:t>Director</a:t>
            </a:r>
            <a:endParaRPr lang="fr-FR" sz="2800" b="1" dirty="0">
              <a:solidFill>
                <a:srgbClr val="000099"/>
              </a:solidFill>
              <a:latin typeface="+mj-lt"/>
            </a:endParaRPr>
          </a:p>
          <a:p>
            <a:pPr algn="r"/>
            <a:endParaRPr lang="fr-FR" dirty="0"/>
          </a:p>
        </p:txBody>
      </p:sp>
      <p:sp>
        <p:nvSpPr>
          <p:cNvPr id="7" name="ZoneTexte 6"/>
          <p:cNvSpPr txBox="1"/>
          <p:nvPr/>
        </p:nvSpPr>
        <p:spPr>
          <a:xfrm>
            <a:off x="321454" y="844437"/>
            <a:ext cx="8505968" cy="3362459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pPr algn="ctr" defTabSz="914400">
              <a:spcBef>
                <a:spcPct val="0"/>
              </a:spcBef>
            </a:pPr>
            <a:endParaRPr lang="en-US" altLang="fr-FR" sz="2200" i="1" dirty="0" smtClean="0">
              <a:solidFill>
                <a:srgbClr val="000099"/>
              </a:solidFill>
              <a:latin typeface="Corbel" pitchFamily="34" charset="0"/>
            </a:endParaRPr>
          </a:p>
          <a:p>
            <a:pPr algn="ctr" defTabSz="914400">
              <a:spcBef>
                <a:spcPct val="0"/>
              </a:spcBef>
            </a:pPr>
            <a:r>
              <a:rPr lang="en-US" altLang="fr-FR" sz="2200" i="1" dirty="0" smtClean="0">
                <a:solidFill>
                  <a:srgbClr val="000099"/>
                </a:solidFill>
                <a:latin typeface="Corbel" pitchFamily="34" charset="0"/>
              </a:rPr>
              <a:t>Institute </a:t>
            </a:r>
            <a:r>
              <a:rPr lang="en-US" altLang="fr-FR" sz="2200" i="1" dirty="0">
                <a:solidFill>
                  <a:srgbClr val="000099"/>
                </a:solidFill>
                <a:latin typeface="Corbel" pitchFamily="34" charset="0"/>
              </a:rPr>
              <a:t>for Roads, Streets and Infrastructures for Mobility (IDRRIM</a:t>
            </a:r>
            <a:r>
              <a:rPr lang="en-US" altLang="fr-FR" sz="2200" i="1" dirty="0" smtClean="0">
                <a:solidFill>
                  <a:srgbClr val="000099"/>
                </a:solidFill>
                <a:latin typeface="Corbel" pitchFamily="34" charset="0"/>
              </a:rPr>
              <a:t>)</a:t>
            </a:r>
          </a:p>
          <a:p>
            <a:pPr algn="ctr" defTabSz="914400">
              <a:spcBef>
                <a:spcPct val="0"/>
              </a:spcBef>
            </a:pPr>
            <a:endParaRPr lang="fr-FR" altLang="fr-FR" sz="2200" i="1" dirty="0">
              <a:solidFill>
                <a:srgbClr val="000099"/>
              </a:solidFill>
              <a:latin typeface="Corbel" pitchFamily="34" charset="0"/>
            </a:endParaRPr>
          </a:p>
          <a:p>
            <a:pPr algn="ctr" defTabSz="914400">
              <a:spcBef>
                <a:spcPct val="0"/>
              </a:spcBef>
            </a:pPr>
            <a:r>
              <a:rPr lang="en-US" altLang="fr-FR" sz="4000" dirty="0" smtClean="0">
                <a:solidFill>
                  <a:srgbClr val="000099"/>
                </a:solidFill>
                <a:latin typeface="+mj-lt"/>
              </a:rPr>
              <a:t>White </a:t>
            </a:r>
            <a:r>
              <a:rPr lang="en-US" altLang="fr-FR" sz="4000" dirty="0">
                <a:solidFill>
                  <a:srgbClr val="000099"/>
                </a:solidFill>
                <a:latin typeface="+mj-lt"/>
              </a:rPr>
              <a:t>Paper </a:t>
            </a:r>
          </a:p>
          <a:p>
            <a:pPr algn="ctr" defTabSz="914400">
              <a:spcBef>
                <a:spcPct val="0"/>
              </a:spcBef>
            </a:pPr>
            <a:r>
              <a:rPr lang="en-US" altLang="fr-FR" sz="3600" dirty="0" smtClean="0">
                <a:solidFill>
                  <a:srgbClr val="000099"/>
                </a:solidFill>
                <a:latin typeface="+mj-lt"/>
              </a:rPr>
              <a:t>"</a:t>
            </a:r>
            <a:r>
              <a:rPr lang="en-US" altLang="fr-FR" sz="3600" dirty="0">
                <a:solidFill>
                  <a:srgbClr val="000099"/>
                </a:solidFill>
                <a:latin typeface="+mj-lt"/>
              </a:rPr>
              <a:t>Maintaining and preserving </a:t>
            </a:r>
            <a:endParaRPr lang="en-US" altLang="fr-FR" sz="3600" dirty="0" smtClean="0">
              <a:solidFill>
                <a:srgbClr val="000099"/>
              </a:solidFill>
              <a:latin typeface="+mj-lt"/>
            </a:endParaRPr>
          </a:p>
          <a:p>
            <a:pPr algn="ctr" defTabSz="914400">
              <a:spcBef>
                <a:spcPct val="0"/>
              </a:spcBef>
            </a:pPr>
            <a:r>
              <a:rPr lang="en-US" altLang="fr-FR" sz="3600" dirty="0" smtClean="0">
                <a:solidFill>
                  <a:srgbClr val="000099"/>
                </a:solidFill>
                <a:latin typeface="+mj-lt"/>
              </a:rPr>
              <a:t>the </a:t>
            </a:r>
            <a:r>
              <a:rPr lang="en-US" altLang="fr-FR" sz="3600" dirty="0">
                <a:solidFill>
                  <a:srgbClr val="000099"/>
                </a:solidFill>
                <a:latin typeface="+mj-lt"/>
              </a:rPr>
              <a:t>transport infrastructure assets: </a:t>
            </a:r>
            <a:endParaRPr lang="en-US" altLang="fr-FR" sz="3600" dirty="0" smtClean="0">
              <a:solidFill>
                <a:srgbClr val="000099"/>
              </a:solidFill>
              <a:latin typeface="+mj-lt"/>
            </a:endParaRPr>
          </a:p>
          <a:p>
            <a:pPr algn="ctr" defTabSz="914400">
              <a:spcBef>
                <a:spcPct val="0"/>
              </a:spcBef>
            </a:pPr>
            <a:r>
              <a:rPr lang="en-US" altLang="fr-FR" sz="3600" dirty="0" smtClean="0">
                <a:solidFill>
                  <a:srgbClr val="000099"/>
                </a:solidFill>
                <a:latin typeface="+mj-lt"/>
              </a:rPr>
              <a:t>a </a:t>
            </a:r>
            <a:r>
              <a:rPr lang="en-US" altLang="fr-FR" sz="3600" dirty="0">
                <a:solidFill>
                  <a:srgbClr val="000099"/>
                </a:solidFill>
                <a:latin typeface="+mj-lt"/>
              </a:rPr>
              <a:t>requirement for France</a:t>
            </a:r>
            <a:r>
              <a:rPr lang="en-US" altLang="fr-FR" sz="3600" dirty="0" smtClean="0">
                <a:solidFill>
                  <a:srgbClr val="000099"/>
                </a:solidFill>
                <a:latin typeface="+mj-lt"/>
              </a:rPr>
              <a:t>"</a:t>
            </a:r>
            <a:endParaRPr lang="fr-FR" altLang="fr-FR" sz="3600" dirty="0">
              <a:solidFill>
                <a:srgbClr val="000099"/>
              </a:solidFill>
              <a:latin typeface="+mj-lt"/>
            </a:endParaRPr>
          </a:p>
        </p:txBody>
      </p:sp>
      <p:pic>
        <p:nvPicPr>
          <p:cNvPr id="9" name="Picture 5" descr="Z:\Marc Tassone IDRRIM actif\IDRRIM actif\Logo IDRRIM\Logo IDRRIM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15778" y="330188"/>
            <a:ext cx="1932895" cy="9468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570001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628650" y="1283854"/>
            <a:ext cx="7886700" cy="4351339"/>
          </a:xfrm>
        </p:spPr>
        <p:txBody>
          <a:bodyPr/>
          <a:lstStyle/>
          <a:p>
            <a:pPr marL="0" indent="0" algn="ctr">
              <a:buNone/>
            </a:pPr>
            <a:r>
              <a:rPr lang="en-US" dirty="0" smtClean="0">
                <a:solidFill>
                  <a:srgbClr val="0033CC"/>
                </a:solidFill>
              </a:rPr>
              <a:t>Estimated Value (reconstruction</a:t>
            </a:r>
            <a:r>
              <a:rPr lang="en-US" dirty="0">
                <a:solidFill>
                  <a:srgbClr val="0033CC"/>
                </a:solidFill>
              </a:rPr>
              <a:t>) of French heritage </a:t>
            </a:r>
            <a:r>
              <a:rPr lang="en-US" dirty="0" smtClean="0">
                <a:solidFill>
                  <a:srgbClr val="0033CC"/>
                </a:solidFill>
              </a:rPr>
              <a:t>: </a:t>
            </a:r>
            <a:r>
              <a:rPr lang="en-US" dirty="0">
                <a:solidFill>
                  <a:srgbClr val="0033CC"/>
                </a:solidFill>
              </a:rPr>
              <a:t>2000 </a:t>
            </a:r>
            <a:r>
              <a:rPr lang="en-US" dirty="0" smtClean="0">
                <a:solidFill>
                  <a:srgbClr val="0033CC"/>
                </a:solidFill>
              </a:rPr>
              <a:t>billion, almost </a:t>
            </a:r>
            <a:r>
              <a:rPr lang="en-US" dirty="0">
                <a:solidFill>
                  <a:srgbClr val="0033CC"/>
                </a:solidFill>
              </a:rPr>
              <a:t>the equivalent of the annual </a:t>
            </a:r>
            <a:r>
              <a:rPr lang="en-US" dirty="0" smtClean="0">
                <a:solidFill>
                  <a:srgbClr val="0033CC"/>
                </a:solidFill>
              </a:rPr>
              <a:t>GDP</a:t>
            </a:r>
            <a:endParaRPr lang="fr-FR" altLang="fr-FR" dirty="0">
              <a:solidFill>
                <a:srgbClr val="0033CC"/>
              </a:solidFill>
            </a:endParaRPr>
          </a:p>
          <a:p>
            <a:pPr marL="0" indent="0">
              <a:buNone/>
            </a:pP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PPRS Paris 2015 – IDRRIM, Marc TASSONE</a:t>
            </a:r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767AB8-8DA0-4C75-9B7B-65EACB29EE96}" type="slidenum">
              <a:rPr lang="fr-FR" smtClean="0"/>
              <a:t>10</a:t>
            </a:fld>
            <a:endParaRPr lang="fr-FR"/>
          </a:p>
        </p:txBody>
      </p:sp>
      <p:pic>
        <p:nvPicPr>
          <p:cNvPr id="6" name="Image 1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947" t="13333" r="1804" b="17867"/>
          <a:stretch>
            <a:fillRect/>
          </a:stretch>
        </p:blipFill>
        <p:spPr bwMode="auto">
          <a:xfrm>
            <a:off x="959143" y="2230320"/>
            <a:ext cx="7021330" cy="29131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471773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9374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PPRS Paris 2015 - Your presentation name</a:t>
            </a: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767AB8-8DA0-4C75-9B7B-65EACB29EE96}" type="slidenum">
              <a:rPr lang="fr-FR" smtClean="0"/>
              <a:t>11</a:t>
            </a:fld>
            <a:endParaRPr lang="fr-FR" dirty="0"/>
          </a:p>
        </p:txBody>
      </p:sp>
      <p:sp>
        <p:nvSpPr>
          <p:cNvPr id="7" name="ZoneTexte 6"/>
          <p:cNvSpPr txBox="1"/>
          <p:nvPr/>
        </p:nvSpPr>
        <p:spPr>
          <a:xfrm>
            <a:off x="1479369" y="2921170"/>
            <a:ext cx="5594168" cy="2146742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pPr algn="r">
              <a:spcBef>
                <a:spcPct val="0"/>
              </a:spcBef>
            </a:pPr>
            <a:r>
              <a:rPr lang="en-US" sz="4500" cap="all" dirty="0" smtClean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4 Imperatives </a:t>
            </a:r>
          </a:p>
          <a:p>
            <a:pPr algn="r">
              <a:spcBef>
                <a:spcPct val="0"/>
              </a:spcBef>
            </a:pPr>
            <a:r>
              <a:rPr lang="en-US" sz="4500" cap="all" dirty="0" smtClean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for </a:t>
            </a:r>
            <a:r>
              <a:rPr lang="en-US" sz="4500" cap="all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POLITICAL DECISION </a:t>
            </a:r>
            <a:endParaRPr lang="fr-FR" sz="4500" cap="all" dirty="0">
              <a:solidFill>
                <a:schemeClr val="bg1"/>
              </a:solidFill>
              <a:latin typeface="+mj-lt"/>
              <a:ea typeface="+mj-ea"/>
              <a:cs typeface="+mj-cs"/>
            </a:endParaRPr>
          </a:p>
        </p:txBody>
      </p:sp>
      <p:cxnSp>
        <p:nvCxnSpPr>
          <p:cNvPr id="10" name="Connecteur droit 9"/>
          <p:cNvCxnSpPr/>
          <p:nvPr/>
        </p:nvCxnSpPr>
        <p:spPr>
          <a:xfrm>
            <a:off x="7298872" y="3213464"/>
            <a:ext cx="0" cy="1423851"/>
          </a:xfrm>
          <a:prstGeom prst="line">
            <a:avLst/>
          </a:prstGeom>
          <a:ln w="571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ZoneTexte 10"/>
          <p:cNvSpPr txBox="1"/>
          <p:nvPr/>
        </p:nvSpPr>
        <p:spPr>
          <a:xfrm>
            <a:off x="7455627" y="2921168"/>
            <a:ext cx="1175657" cy="1392689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r>
              <a:rPr lang="fr-FR" sz="8600" dirty="0">
                <a:solidFill>
                  <a:schemeClr val="bg1"/>
                </a:solidFill>
              </a:rPr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6670328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33CC"/>
                </a:solidFill>
              </a:rPr>
              <a:t>1|Know </a:t>
            </a:r>
            <a:r>
              <a:rPr lang="en-US" dirty="0">
                <a:solidFill>
                  <a:srgbClr val="0033CC"/>
                </a:solidFill>
              </a:rPr>
              <a:t>infrastructure assets</a:t>
            </a:r>
            <a:endParaRPr lang="fr-FR" dirty="0">
              <a:solidFill>
                <a:srgbClr val="0033CC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685797" y="1953303"/>
            <a:ext cx="7641774" cy="1728784"/>
          </a:xfrm>
        </p:spPr>
        <p:txBody>
          <a:bodyPr>
            <a:normAutofit fontScale="92500"/>
          </a:bodyPr>
          <a:lstStyle/>
          <a:p>
            <a:r>
              <a:rPr lang="en-US" dirty="0" smtClean="0"/>
              <a:t>Diagnose </a:t>
            </a:r>
            <a:r>
              <a:rPr lang="en-US" dirty="0"/>
              <a:t>the state of the </a:t>
            </a:r>
            <a:r>
              <a:rPr lang="en-US" dirty="0" smtClean="0"/>
              <a:t>networks</a:t>
            </a:r>
          </a:p>
          <a:p>
            <a:r>
              <a:rPr lang="en-US" dirty="0" smtClean="0"/>
              <a:t>Identify </a:t>
            </a:r>
            <a:r>
              <a:rPr lang="en-US" dirty="0"/>
              <a:t>the main causes of aging infrastructure and </a:t>
            </a:r>
            <a:r>
              <a:rPr lang="en-US" dirty="0" smtClean="0"/>
              <a:t>measure </a:t>
            </a:r>
            <a:r>
              <a:rPr lang="en-US" dirty="0"/>
              <a:t>their impact on the cost of </a:t>
            </a:r>
            <a:r>
              <a:rPr lang="en-US" dirty="0" smtClean="0"/>
              <a:t>maintenance:</a:t>
            </a:r>
          </a:p>
          <a:p>
            <a:pPr marL="0" indent="0" algn="ctr">
              <a:buNone/>
            </a:pPr>
            <a:r>
              <a:rPr lang="en-US" i="1" dirty="0" smtClean="0"/>
              <a:t>water </a:t>
            </a:r>
            <a:r>
              <a:rPr lang="en-US" i="1" dirty="0"/>
              <a:t>in all its forms (freezing, thawing</a:t>
            </a:r>
            <a:r>
              <a:rPr lang="en-US" i="1" dirty="0" smtClean="0"/>
              <a:t>) and heavy </a:t>
            </a:r>
            <a:r>
              <a:rPr lang="en-US" i="1" dirty="0"/>
              <a:t>vehicle </a:t>
            </a:r>
            <a:r>
              <a:rPr lang="en-US" i="1" dirty="0" smtClean="0"/>
              <a:t>traffic</a:t>
            </a:r>
            <a:endParaRPr lang="fr-FR" i="1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PPRS Paris 2015 – IDRRIM, Marc TASSONE</a:t>
            </a:r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767AB8-8DA0-4C75-9B7B-65EACB29EE96}" type="slidenum">
              <a:rPr lang="fr-FR" smtClean="0"/>
              <a:t>12</a:t>
            </a:fld>
            <a:endParaRPr lang="fr-FR"/>
          </a:p>
        </p:txBody>
      </p:sp>
      <p:pic>
        <p:nvPicPr>
          <p:cNvPr id="8" name="Image 11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3" t="12427" r="1784" b="7782"/>
          <a:stretch>
            <a:fillRect/>
          </a:stretch>
        </p:blipFill>
        <p:spPr bwMode="auto">
          <a:xfrm>
            <a:off x="1763486" y="3636478"/>
            <a:ext cx="5246360" cy="2486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011768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PPRS Paris 2015 – IDRRIM, Marc TASSONE</a:t>
            </a:r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767AB8-8DA0-4C75-9B7B-65EACB29EE96}" type="slidenum">
              <a:rPr lang="fr-FR" smtClean="0"/>
              <a:t>13</a:t>
            </a:fld>
            <a:endParaRPr lang="fr-FR"/>
          </a:p>
        </p:txBody>
      </p:sp>
      <p:sp>
        <p:nvSpPr>
          <p:cNvPr id="6" name="Titre 1"/>
          <p:cNvSpPr txBox="1">
            <a:spLocks/>
          </p:cNvSpPr>
          <p:nvPr/>
        </p:nvSpPr>
        <p:spPr>
          <a:xfrm>
            <a:off x="449036" y="1338953"/>
            <a:ext cx="8229600" cy="773113"/>
          </a:xfrm>
          <a:prstGeom prst="rect">
            <a:avLst/>
          </a:prstGeom>
          <a:noFill/>
        </p:spPr>
        <p:txBody>
          <a:bodyPr vert="horz" lIns="68580" tIns="34290" rIns="68580" bIns="34290" rtlCol="0" anchor="ctr">
            <a:normAutofit fontScale="92500"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b="1" kern="1200">
                <a:solidFill>
                  <a:srgbClr val="937493"/>
                </a:solidFill>
                <a:latin typeface="+mn-lt"/>
                <a:ea typeface="+mj-ea"/>
                <a:cs typeface="+mj-cs"/>
              </a:defRPr>
            </a:lvl1pPr>
          </a:lstStyle>
          <a:p>
            <a:r>
              <a:rPr lang="fr-FR" sz="3600" dirty="0" smtClean="0">
                <a:solidFill>
                  <a:srgbClr val="0033CC"/>
                </a:solidFill>
              </a:rPr>
              <a:t>2|Determine </a:t>
            </a:r>
            <a:r>
              <a:rPr lang="fr-FR" sz="3600" dirty="0">
                <a:solidFill>
                  <a:srgbClr val="0033CC"/>
                </a:solidFill>
              </a:rPr>
              <a:t>the value of infrastructure </a:t>
            </a:r>
            <a:r>
              <a:rPr lang="fr-FR" sz="3600" dirty="0" err="1">
                <a:solidFill>
                  <a:srgbClr val="0033CC"/>
                </a:solidFill>
              </a:rPr>
              <a:t>assets</a:t>
            </a:r>
            <a:endParaRPr lang="fr-FR" dirty="0">
              <a:solidFill>
                <a:srgbClr val="0033CC"/>
              </a:solidFill>
            </a:endParaRPr>
          </a:p>
        </p:txBody>
      </p:sp>
      <p:sp>
        <p:nvSpPr>
          <p:cNvPr id="7" name="Espace réservé du contenu 2"/>
          <p:cNvSpPr txBox="1">
            <a:spLocks/>
          </p:cNvSpPr>
          <p:nvPr/>
        </p:nvSpPr>
        <p:spPr>
          <a:xfrm>
            <a:off x="620486" y="2375130"/>
            <a:ext cx="7886700" cy="3290884"/>
          </a:xfrm>
          <a:prstGeom prst="rect">
            <a:avLst/>
          </a:prstGeom>
        </p:spPr>
        <p:txBody>
          <a:bodyPr vert="horz" lIns="68580" tIns="34290" rIns="68580" bIns="3429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Calibri" panose="020F0502020204030204" pitchFamily="34" charset="0"/>
              <a:buChar char="›"/>
              <a:defRPr sz="2400" b="1" kern="1200">
                <a:solidFill>
                  <a:srgbClr val="937493"/>
                </a:solidFill>
                <a:latin typeface="+mj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Wingdings" panose="05000000000000000000" pitchFamily="2" charset="2"/>
              <a:buChar char="§"/>
              <a:defRPr sz="2100" kern="1200">
                <a:solidFill>
                  <a:srgbClr val="B4A0BF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dirty="0" err="1"/>
              <a:t>Several</a:t>
            </a:r>
            <a:r>
              <a:rPr lang="fr-FR" dirty="0"/>
              <a:t> </a:t>
            </a:r>
            <a:r>
              <a:rPr lang="fr-FR" dirty="0" err="1"/>
              <a:t>approaches</a:t>
            </a:r>
            <a:r>
              <a:rPr lang="fr-FR" dirty="0"/>
              <a:t> </a:t>
            </a:r>
            <a:r>
              <a:rPr lang="fr-FR" dirty="0" err="1"/>
              <a:t>exist</a:t>
            </a:r>
            <a:r>
              <a:rPr lang="fr-FR" dirty="0"/>
              <a:t>:</a:t>
            </a:r>
            <a:br>
              <a:rPr lang="fr-FR" dirty="0"/>
            </a:br>
            <a:r>
              <a:rPr lang="fr-FR" dirty="0" smtClean="0"/>
              <a:t>- replacement </a:t>
            </a:r>
            <a:r>
              <a:rPr lang="fr-FR" dirty="0" err="1"/>
              <a:t>cost</a:t>
            </a:r>
            <a:r>
              <a:rPr lang="fr-FR" dirty="0"/>
              <a:t> </a:t>
            </a:r>
            <a:r>
              <a:rPr lang="fr-FR" dirty="0" err="1" smtClean="0"/>
              <a:t>used</a:t>
            </a:r>
            <a:r>
              <a:rPr lang="fr-FR" dirty="0" smtClean="0"/>
              <a:t> </a:t>
            </a:r>
            <a:r>
              <a:rPr lang="fr-FR" dirty="0"/>
              <a:t>by the French State</a:t>
            </a:r>
            <a:br>
              <a:rPr lang="fr-FR" dirty="0"/>
            </a:br>
            <a:r>
              <a:rPr lang="fr-FR" dirty="0" smtClean="0"/>
              <a:t>- the </a:t>
            </a:r>
            <a:r>
              <a:rPr lang="fr-FR" dirty="0" err="1"/>
              <a:t>method</a:t>
            </a:r>
            <a:r>
              <a:rPr lang="fr-FR" dirty="0"/>
              <a:t> </a:t>
            </a:r>
            <a:r>
              <a:rPr lang="fr-FR" dirty="0" err="1"/>
              <a:t>prescribed</a:t>
            </a:r>
            <a:r>
              <a:rPr lang="fr-FR" dirty="0"/>
              <a:t> by public </a:t>
            </a:r>
            <a:r>
              <a:rPr lang="fr-FR" dirty="0" err="1"/>
              <a:t>accounting</a:t>
            </a:r>
            <a:r>
              <a:rPr lang="fr-FR" dirty="0"/>
              <a:t> of local </a:t>
            </a:r>
            <a:r>
              <a:rPr lang="fr-FR" dirty="0" err="1"/>
              <a:t>authorities</a:t>
            </a:r>
            <a:r>
              <a:rPr lang="fr-FR" dirty="0"/>
              <a:t> </a:t>
            </a:r>
            <a:r>
              <a:rPr lang="fr-FR" dirty="0" err="1"/>
              <a:t>taking</a:t>
            </a:r>
            <a:r>
              <a:rPr lang="fr-FR" dirty="0"/>
              <a:t> </a:t>
            </a:r>
            <a:r>
              <a:rPr lang="fr-FR" dirty="0" err="1"/>
              <a:t>into</a:t>
            </a:r>
            <a:r>
              <a:rPr lang="fr-FR" dirty="0"/>
              <a:t> </a:t>
            </a:r>
            <a:r>
              <a:rPr lang="fr-FR" dirty="0" err="1"/>
              <a:t>account</a:t>
            </a:r>
            <a:r>
              <a:rPr lang="fr-FR" dirty="0"/>
              <a:t> the partial </a:t>
            </a:r>
            <a:r>
              <a:rPr lang="fr-FR" dirty="0" err="1"/>
              <a:t>elements</a:t>
            </a:r>
            <a:r>
              <a:rPr lang="fr-FR" dirty="0"/>
              <a:t>, </a:t>
            </a:r>
            <a:r>
              <a:rPr lang="fr-FR" dirty="0" err="1"/>
              <a:t>without</a:t>
            </a:r>
            <a:r>
              <a:rPr lang="fr-FR" dirty="0"/>
              <a:t> </a:t>
            </a:r>
            <a:r>
              <a:rPr lang="fr-FR" dirty="0" err="1"/>
              <a:t>damping</a:t>
            </a:r>
            <a:r>
              <a:rPr lang="fr-FR" dirty="0"/>
              <a:t/>
            </a:r>
            <a:br>
              <a:rPr lang="fr-FR" dirty="0"/>
            </a:br>
            <a:r>
              <a:rPr lang="fr-FR" dirty="0" smtClean="0"/>
              <a:t>- </a:t>
            </a:r>
            <a:r>
              <a:rPr lang="fr-FR" dirty="0" err="1" smtClean="0"/>
              <a:t>other</a:t>
            </a:r>
            <a:r>
              <a:rPr lang="fr-FR" dirty="0" smtClean="0"/>
              <a:t> </a:t>
            </a:r>
            <a:r>
              <a:rPr lang="fr-FR" dirty="0" err="1"/>
              <a:t>proposals</a:t>
            </a:r>
            <a:r>
              <a:rPr lang="fr-FR" dirty="0"/>
              <a:t> </a:t>
            </a:r>
            <a:r>
              <a:rPr lang="fr-FR" dirty="0" err="1"/>
              <a:t>used</a:t>
            </a:r>
            <a:r>
              <a:rPr lang="fr-FR" dirty="0"/>
              <a:t> to </a:t>
            </a:r>
            <a:r>
              <a:rPr lang="fr-FR" dirty="0" err="1"/>
              <a:t>parallel</a:t>
            </a:r>
            <a:r>
              <a:rPr lang="fr-FR" dirty="0"/>
              <a:t> GDP and value of infrastructure stock.</a:t>
            </a:r>
            <a:br>
              <a:rPr lang="fr-FR" dirty="0"/>
            </a:br>
            <a:r>
              <a:rPr lang="fr-FR" dirty="0"/>
              <a:t/>
            </a:r>
            <a:br>
              <a:rPr lang="fr-FR" dirty="0"/>
            </a:br>
            <a:r>
              <a:rPr lang="fr-FR" i="1" dirty="0" smtClean="0">
                <a:solidFill>
                  <a:srgbClr val="0033CC"/>
                </a:solidFill>
              </a:rPr>
              <a:t>The </a:t>
            </a:r>
            <a:r>
              <a:rPr lang="fr-FR" i="1" dirty="0" err="1">
                <a:solidFill>
                  <a:srgbClr val="0033CC"/>
                </a:solidFill>
              </a:rPr>
              <a:t>study</a:t>
            </a:r>
            <a:r>
              <a:rPr lang="fr-FR" i="1" dirty="0">
                <a:solidFill>
                  <a:srgbClr val="0033CC"/>
                </a:solidFill>
              </a:rPr>
              <a:t> </a:t>
            </a:r>
            <a:r>
              <a:rPr lang="fr-FR" i="1" dirty="0" smtClean="0">
                <a:solidFill>
                  <a:srgbClr val="0033CC"/>
                </a:solidFill>
              </a:rPr>
              <a:t>GEPUR </a:t>
            </a:r>
            <a:r>
              <a:rPr lang="fr-FR" i="1" dirty="0" err="1" smtClean="0">
                <a:solidFill>
                  <a:srgbClr val="0033CC"/>
                </a:solidFill>
              </a:rPr>
              <a:t>will</a:t>
            </a:r>
            <a:r>
              <a:rPr lang="fr-FR" i="1" dirty="0" smtClean="0">
                <a:solidFill>
                  <a:srgbClr val="0033CC"/>
                </a:solidFill>
              </a:rPr>
              <a:t> </a:t>
            </a:r>
            <a:r>
              <a:rPr lang="fr-FR" i="1" dirty="0">
                <a:solidFill>
                  <a:srgbClr val="0033CC"/>
                </a:solidFill>
              </a:rPr>
              <a:t>propose an </a:t>
            </a:r>
            <a:r>
              <a:rPr lang="fr-FR" i="1" dirty="0" err="1">
                <a:solidFill>
                  <a:srgbClr val="0033CC"/>
                </a:solidFill>
              </a:rPr>
              <a:t>evaluation</a:t>
            </a:r>
            <a:r>
              <a:rPr lang="fr-FR" i="1" dirty="0">
                <a:solidFill>
                  <a:srgbClr val="0033CC"/>
                </a:solidFill>
              </a:rPr>
              <a:t> model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9154906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08215" y="1553938"/>
            <a:ext cx="8286749" cy="773113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0033CC"/>
                </a:solidFill>
              </a:rPr>
              <a:t>3|Prioritize </a:t>
            </a:r>
            <a:r>
              <a:rPr lang="en-US" dirty="0">
                <a:solidFill>
                  <a:srgbClr val="0033CC"/>
                </a:solidFill>
              </a:rPr>
              <a:t>service levels and optimize maintenance </a:t>
            </a:r>
            <a:r>
              <a:rPr lang="en-US" dirty="0" smtClean="0">
                <a:solidFill>
                  <a:srgbClr val="0033CC"/>
                </a:solidFill>
              </a:rPr>
              <a:t>techniques</a:t>
            </a:r>
            <a:endParaRPr lang="fr-FR" dirty="0">
              <a:solidFill>
                <a:srgbClr val="0033CC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636814" y="2598288"/>
            <a:ext cx="7886700" cy="3582077"/>
          </a:xfrm>
        </p:spPr>
        <p:txBody>
          <a:bodyPr>
            <a:normAutofit/>
          </a:bodyPr>
          <a:lstStyle/>
          <a:p>
            <a:r>
              <a:rPr lang="en-US" dirty="0"/>
              <a:t>Adapt current maintenance activities to each category, optimize by affecting preferentially where the economic impact is the greatest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r>
              <a:rPr lang="en-US" dirty="0" smtClean="0"/>
              <a:t>Find </a:t>
            </a:r>
            <a:r>
              <a:rPr lang="en-US" dirty="0"/>
              <a:t>the optimum trying to take into account both the costs and the service rendered immediately, without forgetting and jeopardize long-term economic model.</a:t>
            </a: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PPRS Paris 2015 – IDRRIM, Marc TASSONE</a:t>
            </a:r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767AB8-8DA0-4C75-9B7B-65EACB29EE96}" type="slidenum">
              <a:rPr lang="fr-FR" smtClean="0"/>
              <a:t>14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731581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PPRS Paris 2015 – IDRRIM, Marc TASSONE</a:t>
            </a:r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767AB8-8DA0-4C75-9B7B-65EACB29EE96}" type="slidenum">
              <a:rPr lang="fr-FR" smtClean="0"/>
              <a:t>15</a:t>
            </a:fld>
            <a:endParaRPr lang="fr-FR"/>
          </a:p>
        </p:txBody>
      </p:sp>
      <p:sp>
        <p:nvSpPr>
          <p:cNvPr id="6" name="Titre 1"/>
          <p:cNvSpPr txBox="1">
            <a:spLocks/>
          </p:cNvSpPr>
          <p:nvPr/>
        </p:nvSpPr>
        <p:spPr>
          <a:xfrm>
            <a:off x="449036" y="1652023"/>
            <a:ext cx="8229600" cy="773113"/>
          </a:xfrm>
          <a:prstGeom prst="rect">
            <a:avLst/>
          </a:prstGeom>
          <a:noFill/>
        </p:spPr>
        <p:txBody>
          <a:bodyPr vert="horz" lIns="68580" tIns="34290" rIns="68580" bIns="34290" rtlCol="0" anchor="ctr">
            <a:normAutofit fontScale="85000" lnSpcReduction="20000"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b="1" kern="1200">
                <a:solidFill>
                  <a:srgbClr val="937493"/>
                </a:solidFill>
                <a:latin typeface="+mn-lt"/>
                <a:ea typeface="+mj-ea"/>
                <a:cs typeface="+mj-cs"/>
              </a:defRPr>
            </a:lvl1pPr>
          </a:lstStyle>
          <a:p>
            <a:r>
              <a:rPr lang="en-US" sz="3600" dirty="0" smtClean="0">
                <a:solidFill>
                  <a:srgbClr val="0033CC"/>
                </a:solidFill>
              </a:rPr>
              <a:t>4|Choose </a:t>
            </a:r>
            <a:r>
              <a:rPr lang="en-US" sz="3600" dirty="0">
                <a:solidFill>
                  <a:srgbClr val="0033CC"/>
                </a:solidFill>
              </a:rPr>
              <a:t>the best contractual relationship during the construction </a:t>
            </a:r>
            <a:r>
              <a:rPr lang="en-US" sz="3600" dirty="0" smtClean="0">
                <a:solidFill>
                  <a:srgbClr val="0033CC"/>
                </a:solidFill>
              </a:rPr>
              <a:t>phase</a:t>
            </a:r>
            <a:endParaRPr lang="fr-FR" dirty="0">
              <a:solidFill>
                <a:srgbClr val="0033CC"/>
              </a:solidFill>
            </a:endParaRPr>
          </a:p>
        </p:txBody>
      </p:sp>
      <p:sp>
        <p:nvSpPr>
          <p:cNvPr id="7" name="Espace réservé du contenu 2"/>
          <p:cNvSpPr txBox="1">
            <a:spLocks/>
          </p:cNvSpPr>
          <p:nvPr/>
        </p:nvSpPr>
        <p:spPr>
          <a:xfrm>
            <a:off x="620486" y="2530253"/>
            <a:ext cx="7886700" cy="3519484"/>
          </a:xfrm>
          <a:prstGeom prst="rect">
            <a:avLst/>
          </a:prstGeom>
        </p:spPr>
        <p:txBody>
          <a:bodyPr vert="horz" lIns="68580" tIns="34290" rIns="68580" bIns="34290" rtlCol="0">
            <a:normAutofit fontScale="47500" lnSpcReduction="20000"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Calibri" panose="020F0502020204030204" pitchFamily="34" charset="0"/>
              <a:buChar char="›"/>
              <a:defRPr sz="2400" b="1" kern="1200">
                <a:solidFill>
                  <a:srgbClr val="937493"/>
                </a:solidFill>
                <a:latin typeface="+mj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Wingdings" panose="05000000000000000000" pitchFamily="2" charset="2"/>
              <a:buChar char="§"/>
              <a:defRPr sz="2100" kern="1200">
                <a:solidFill>
                  <a:srgbClr val="B4A0BF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None/>
            </a:pPr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sz="4200" dirty="0"/>
              <a:t>1) </a:t>
            </a:r>
            <a:r>
              <a:rPr lang="en-US" sz="4200" dirty="0" smtClean="0"/>
              <a:t>Contracts </a:t>
            </a:r>
            <a:r>
              <a:rPr lang="en-US" sz="4200" dirty="0"/>
              <a:t>with program agreed in advance in a multi-year </a:t>
            </a:r>
            <a:r>
              <a:rPr lang="en-US" sz="4200" dirty="0" smtClean="0"/>
              <a:t>plan</a:t>
            </a:r>
          </a:p>
          <a:p>
            <a:pPr>
              <a:buNone/>
            </a:pPr>
            <a:r>
              <a:rPr lang="en-US" sz="4200" dirty="0"/>
              <a:t/>
            </a:r>
            <a:br>
              <a:rPr lang="en-US" sz="4200" dirty="0"/>
            </a:br>
            <a:r>
              <a:rPr lang="en-US" sz="4200" dirty="0"/>
              <a:t>2) </a:t>
            </a:r>
            <a:r>
              <a:rPr lang="en-US" sz="4200" dirty="0" smtClean="0"/>
              <a:t>The </a:t>
            </a:r>
            <a:r>
              <a:rPr lang="en-US" sz="4200" dirty="0"/>
              <a:t>performance of contracts, an average of 5 to 10 years on all or part of the </a:t>
            </a:r>
            <a:r>
              <a:rPr lang="en-US" sz="4200" dirty="0" smtClean="0"/>
              <a:t>network</a:t>
            </a:r>
          </a:p>
          <a:p>
            <a:pPr>
              <a:buNone/>
            </a:pPr>
            <a:r>
              <a:rPr lang="en-US" sz="4200" dirty="0"/>
              <a:t/>
            </a:r>
            <a:br>
              <a:rPr lang="en-US" sz="4200" dirty="0"/>
            </a:br>
            <a:r>
              <a:rPr lang="en-US" sz="4200" dirty="0"/>
              <a:t>3) </a:t>
            </a:r>
            <a:r>
              <a:rPr lang="en-US" sz="4200" dirty="0" smtClean="0"/>
              <a:t>Global </a:t>
            </a:r>
            <a:r>
              <a:rPr lang="en-US" sz="4200" dirty="0"/>
              <a:t>contracts "design, construction, operation, </a:t>
            </a:r>
            <a:r>
              <a:rPr lang="en-US" sz="4200" dirty="0" smtClean="0"/>
              <a:t>maintenance“</a:t>
            </a:r>
          </a:p>
          <a:p>
            <a:pPr>
              <a:buNone/>
            </a:pPr>
            <a:r>
              <a:rPr lang="en-US" sz="4200" dirty="0"/>
              <a:t/>
            </a:r>
            <a:br>
              <a:rPr lang="en-US" sz="4200" dirty="0"/>
            </a:br>
            <a:r>
              <a:rPr lang="en-US" sz="4200" dirty="0"/>
              <a:t>4) </a:t>
            </a:r>
            <a:r>
              <a:rPr lang="en-US" sz="4200" dirty="0" smtClean="0"/>
              <a:t>Public-private </a:t>
            </a:r>
            <a:r>
              <a:rPr lang="en-US" sz="4200" dirty="0"/>
              <a:t>partnerships.</a:t>
            </a:r>
            <a:br>
              <a:rPr lang="en-US" sz="4200" dirty="0"/>
            </a:br>
            <a:r>
              <a:rPr lang="en-US" sz="4200" dirty="0"/>
              <a:t/>
            </a:r>
            <a:br>
              <a:rPr lang="en-US" sz="4200" dirty="0"/>
            </a:br>
            <a:r>
              <a:rPr lang="en-US" sz="4200" dirty="0">
                <a:solidFill>
                  <a:srgbClr val="0033CC"/>
                </a:solidFill>
              </a:rPr>
              <a:t>whatever the solution, it is absolutely necessary to have the quantity and quality of the assets, and prioritization of the network.</a:t>
            </a:r>
            <a:r>
              <a:rPr lang="en-US" sz="4200" dirty="0"/>
              <a:t/>
            </a:r>
            <a:br>
              <a:rPr lang="en-US" sz="4200" dirty="0"/>
            </a:br>
            <a:r>
              <a:rPr lang="en-US" sz="4200" dirty="0"/>
              <a:t/>
            </a:r>
            <a:br>
              <a:rPr lang="en-US" sz="4200" dirty="0"/>
            </a:br>
            <a:r>
              <a:rPr lang="en-US" sz="4200" dirty="0" smtClean="0">
                <a:solidFill>
                  <a:srgbClr val="0033CC"/>
                </a:solidFill>
              </a:rPr>
              <a:t>=&gt; a </a:t>
            </a:r>
            <a:r>
              <a:rPr lang="en-US" sz="4200" dirty="0">
                <a:solidFill>
                  <a:srgbClr val="0033CC"/>
                </a:solidFill>
              </a:rPr>
              <a:t>programming work </a:t>
            </a:r>
            <a:r>
              <a:rPr lang="en-US" sz="4200" dirty="0" smtClean="0">
                <a:solidFill>
                  <a:srgbClr val="0033CC"/>
                </a:solidFill>
              </a:rPr>
              <a:t>to optimize </a:t>
            </a:r>
            <a:r>
              <a:rPr lang="en-US" sz="4200" dirty="0">
                <a:solidFill>
                  <a:srgbClr val="0033CC"/>
                </a:solidFill>
              </a:rPr>
              <a:t>the infrastructure life</a:t>
            </a:r>
            <a:r>
              <a:rPr lang="fr-FR" altLang="fr-FR" sz="4200" dirty="0"/>
              <a:t> 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9180962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-33814"/>
            <a:ext cx="9144000" cy="6858000"/>
          </a:xfrm>
          <a:prstGeom prst="rect">
            <a:avLst/>
          </a:prstGeom>
          <a:solidFill>
            <a:srgbClr val="9374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PPRS Paris 2015 - Your presentation name</a:t>
            </a: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767AB8-8DA0-4C75-9B7B-65EACB29EE96}" type="slidenum">
              <a:rPr lang="fr-FR" smtClean="0"/>
              <a:t>16</a:t>
            </a:fld>
            <a:endParaRPr lang="fr-FR" dirty="0"/>
          </a:p>
        </p:txBody>
      </p:sp>
      <p:sp>
        <p:nvSpPr>
          <p:cNvPr id="7" name="ZoneTexte 6"/>
          <p:cNvSpPr txBox="1"/>
          <p:nvPr/>
        </p:nvSpPr>
        <p:spPr>
          <a:xfrm>
            <a:off x="1479369" y="3223238"/>
            <a:ext cx="5594168" cy="1454244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pPr algn="r">
              <a:spcBef>
                <a:spcPct val="0"/>
              </a:spcBef>
            </a:pPr>
            <a:r>
              <a:rPr lang="en-US" sz="4500" cap="all" dirty="0" smtClean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A MAJOR </a:t>
            </a:r>
          </a:p>
          <a:p>
            <a:pPr algn="r">
              <a:spcBef>
                <a:spcPct val="0"/>
              </a:spcBef>
            </a:pPr>
            <a:r>
              <a:rPr lang="en-US" sz="4500" cap="all" dirty="0" smtClean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POLICY ISSUE</a:t>
            </a:r>
            <a:endParaRPr lang="fr-FR" sz="4500" cap="all" dirty="0">
              <a:solidFill>
                <a:schemeClr val="bg1"/>
              </a:solidFill>
              <a:latin typeface="+mj-lt"/>
              <a:ea typeface="+mj-ea"/>
              <a:cs typeface="+mj-cs"/>
            </a:endParaRPr>
          </a:p>
        </p:txBody>
      </p:sp>
      <p:cxnSp>
        <p:nvCxnSpPr>
          <p:cNvPr id="10" name="Connecteur droit 9"/>
          <p:cNvCxnSpPr/>
          <p:nvPr/>
        </p:nvCxnSpPr>
        <p:spPr>
          <a:xfrm>
            <a:off x="7298872" y="3213464"/>
            <a:ext cx="0" cy="1423851"/>
          </a:xfrm>
          <a:prstGeom prst="line">
            <a:avLst/>
          </a:prstGeom>
          <a:ln w="571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ZoneTexte 10"/>
          <p:cNvSpPr txBox="1"/>
          <p:nvPr/>
        </p:nvSpPr>
        <p:spPr>
          <a:xfrm>
            <a:off x="7455627" y="2921168"/>
            <a:ext cx="1175657" cy="1392689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r>
              <a:rPr lang="fr-FR" sz="8600" dirty="0">
                <a:solidFill>
                  <a:schemeClr val="bg1"/>
                </a:solidFill>
              </a:rPr>
              <a:t>4</a:t>
            </a:r>
          </a:p>
        </p:txBody>
      </p:sp>
    </p:spTree>
    <p:extLst>
      <p:ext uri="{BB962C8B-B14F-4D97-AF65-F5344CB8AC3E}">
        <p14:creationId xmlns:p14="http://schemas.microsoft.com/office/powerpoint/2010/main" val="6670328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628650" y="1626742"/>
            <a:ext cx="7756071" cy="4351339"/>
          </a:xfrm>
        </p:spPr>
        <p:txBody>
          <a:bodyPr>
            <a:normAutofit/>
          </a:bodyPr>
          <a:lstStyle/>
          <a:p>
            <a:r>
              <a:rPr lang="en-US" sz="2400" b="1" dirty="0" smtClean="0">
                <a:solidFill>
                  <a:srgbClr val="0033CC"/>
                </a:solidFill>
                <a:latin typeface="+mj-lt"/>
              </a:rPr>
              <a:t>Transportation</a:t>
            </a:r>
            <a:r>
              <a:rPr lang="en-US" sz="2400" b="1" dirty="0">
                <a:solidFill>
                  <a:srgbClr val="0033CC"/>
                </a:solidFill>
                <a:latin typeface="+mj-lt"/>
              </a:rPr>
              <a:t>: </a:t>
            </a:r>
            <a:r>
              <a:rPr lang="en-US" sz="2400" b="1" dirty="0" smtClean="0">
                <a:solidFill>
                  <a:srgbClr val="0033CC"/>
                </a:solidFill>
                <a:latin typeface="+mj-lt"/>
              </a:rPr>
              <a:t>3</a:t>
            </a:r>
            <a:r>
              <a:rPr lang="en-US" sz="2400" b="1" baseline="30000" dirty="0" smtClean="0">
                <a:solidFill>
                  <a:srgbClr val="0033CC"/>
                </a:solidFill>
                <a:latin typeface="+mj-lt"/>
              </a:rPr>
              <a:t>rd</a:t>
            </a:r>
            <a:r>
              <a:rPr lang="en-US" sz="2400" b="1" dirty="0" smtClean="0">
                <a:solidFill>
                  <a:srgbClr val="0033CC"/>
                </a:solidFill>
                <a:latin typeface="+mj-lt"/>
              </a:rPr>
              <a:t> concern </a:t>
            </a:r>
            <a:r>
              <a:rPr lang="en-US" sz="2400" b="1" dirty="0">
                <a:solidFill>
                  <a:srgbClr val="0033CC"/>
                </a:solidFill>
                <a:latin typeface="+mj-lt"/>
              </a:rPr>
              <a:t>of French </a:t>
            </a:r>
            <a:r>
              <a:rPr lang="en-US" sz="2400" b="0" dirty="0">
                <a:solidFill>
                  <a:srgbClr val="937493"/>
                </a:solidFill>
                <a:latin typeface="+mj-lt"/>
              </a:rPr>
              <a:t>after the safety and quality of </a:t>
            </a:r>
            <a:r>
              <a:rPr lang="en-US" sz="2400" b="0" dirty="0" smtClean="0">
                <a:solidFill>
                  <a:srgbClr val="937493"/>
                </a:solidFill>
                <a:latin typeface="+mj-lt"/>
              </a:rPr>
              <a:t>housing</a:t>
            </a:r>
          </a:p>
          <a:p>
            <a:r>
              <a:rPr lang="en-US" sz="2400" b="1" dirty="0" smtClean="0">
                <a:solidFill>
                  <a:srgbClr val="0033CC"/>
                </a:solidFill>
                <a:latin typeface="+mj-lt"/>
              </a:rPr>
              <a:t>Guarantee </a:t>
            </a:r>
            <a:r>
              <a:rPr lang="en-US" sz="2400" b="1" dirty="0">
                <a:solidFill>
                  <a:srgbClr val="0033CC"/>
                </a:solidFill>
                <a:latin typeface="+mj-lt"/>
              </a:rPr>
              <a:t>the fundamental right of all citizens to move freely, even in the most remote areas and less dense</a:t>
            </a:r>
            <a:r>
              <a:rPr lang="en-US" sz="2400" b="1" dirty="0">
                <a:solidFill>
                  <a:srgbClr val="937493"/>
                </a:solidFill>
                <a:latin typeface="+mj-lt"/>
              </a:rPr>
              <a:t>: </a:t>
            </a:r>
            <a:r>
              <a:rPr lang="en-US" sz="2400" b="0" dirty="0">
                <a:solidFill>
                  <a:srgbClr val="937493"/>
                </a:solidFill>
                <a:latin typeface="+mj-lt"/>
              </a:rPr>
              <a:t>move in conditions of comfort, fluidity and security, regardless of the mode</a:t>
            </a:r>
            <a:br>
              <a:rPr lang="en-US" sz="2400" b="0" dirty="0">
                <a:solidFill>
                  <a:srgbClr val="937493"/>
                </a:solidFill>
                <a:latin typeface="+mj-lt"/>
              </a:rPr>
            </a:br>
            <a:r>
              <a:rPr lang="en-US" sz="2400" b="1" dirty="0">
                <a:solidFill>
                  <a:srgbClr val="0033CC"/>
                </a:solidFill>
                <a:latin typeface="+mj-lt"/>
              </a:rPr>
              <a:t>=&gt; A political challenge and an imperative to act</a:t>
            </a:r>
            <a:br>
              <a:rPr lang="en-US" sz="2400" b="1" dirty="0">
                <a:solidFill>
                  <a:srgbClr val="0033CC"/>
                </a:solidFill>
                <a:latin typeface="+mj-lt"/>
              </a:rPr>
            </a:br>
            <a:r>
              <a:rPr lang="en-US" sz="2400" b="1" dirty="0">
                <a:solidFill>
                  <a:srgbClr val="937493"/>
                </a:solidFill>
                <a:latin typeface="+mj-lt"/>
              </a:rPr>
              <a:t> </a:t>
            </a:r>
            <a:br>
              <a:rPr lang="en-US" sz="2400" b="1" dirty="0">
                <a:solidFill>
                  <a:srgbClr val="937493"/>
                </a:solidFill>
                <a:latin typeface="+mj-lt"/>
              </a:rPr>
            </a:br>
            <a:r>
              <a:rPr lang="en-US" dirty="0"/>
              <a:t>Policy makers pay attention to transportation infrastructure too often based on new -related accidents or weather events</a:t>
            </a:r>
            <a:endParaRPr lang="fr-FR" altLang="fr-FR" sz="2400" b="1" dirty="0">
              <a:solidFill>
                <a:srgbClr val="937493"/>
              </a:solidFill>
              <a:latin typeface="+mj-lt"/>
            </a:endParaRP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PPRS Paris 2015 – IDRRIM, Marc TASSONE</a:t>
            </a:r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767AB8-8DA0-4C75-9B7B-65EACB29EE96}" type="slidenum">
              <a:rPr lang="fr-FR" smtClean="0"/>
              <a:t>17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471773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9374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PPRS Paris 2015 - Your presentation name</a:t>
            </a: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767AB8-8DA0-4C75-9B7B-65EACB29EE96}" type="slidenum">
              <a:rPr lang="fr-FR" smtClean="0"/>
              <a:t>18</a:t>
            </a:fld>
            <a:endParaRPr lang="fr-FR" dirty="0"/>
          </a:p>
        </p:txBody>
      </p:sp>
      <p:sp>
        <p:nvSpPr>
          <p:cNvPr id="7" name="ZoneTexte 6"/>
          <p:cNvSpPr txBox="1"/>
          <p:nvPr/>
        </p:nvSpPr>
        <p:spPr>
          <a:xfrm>
            <a:off x="1479369" y="2921170"/>
            <a:ext cx="5594168" cy="2146742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pPr algn="r">
              <a:spcBef>
                <a:spcPct val="0"/>
              </a:spcBef>
            </a:pPr>
            <a:r>
              <a:rPr lang="fr-FR" sz="4500" cap="all" dirty="0" smtClean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4 </a:t>
            </a:r>
            <a:r>
              <a:rPr lang="en-US" sz="4500" cap="all" dirty="0" smtClean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KEY </a:t>
            </a:r>
            <a:r>
              <a:rPr lang="en-US" sz="4500" cap="all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MESSAGES </a:t>
            </a:r>
            <a:endParaRPr lang="en-US" sz="4500" cap="all" dirty="0" smtClean="0">
              <a:solidFill>
                <a:schemeClr val="bg1"/>
              </a:solidFill>
              <a:latin typeface="+mj-lt"/>
              <a:ea typeface="+mj-ea"/>
              <a:cs typeface="+mj-cs"/>
            </a:endParaRPr>
          </a:p>
          <a:p>
            <a:pPr algn="r">
              <a:spcBef>
                <a:spcPct val="0"/>
              </a:spcBef>
            </a:pPr>
            <a:r>
              <a:rPr lang="en-US" sz="4500" cap="all" dirty="0" smtClean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FOR </a:t>
            </a:r>
            <a:r>
              <a:rPr lang="en-US" sz="4500" cap="all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PUBLIC POLICY MAKERS</a:t>
            </a:r>
            <a:endParaRPr lang="fr-FR" sz="4500" cap="all" dirty="0">
              <a:solidFill>
                <a:schemeClr val="bg1"/>
              </a:solidFill>
              <a:latin typeface="+mj-lt"/>
              <a:ea typeface="+mj-ea"/>
              <a:cs typeface="+mj-cs"/>
            </a:endParaRPr>
          </a:p>
        </p:txBody>
      </p:sp>
      <p:cxnSp>
        <p:nvCxnSpPr>
          <p:cNvPr id="10" name="Connecteur droit 9"/>
          <p:cNvCxnSpPr/>
          <p:nvPr/>
        </p:nvCxnSpPr>
        <p:spPr>
          <a:xfrm>
            <a:off x="7298872" y="3213464"/>
            <a:ext cx="0" cy="1423851"/>
          </a:xfrm>
          <a:prstGeom prst="line">
            <a:avLst/>
          </a:prstGeom>
          <a:ln w="571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ZoneTexte 10"/>
          <p:cNvSpPr txBox="1"/>
          <p:nvPr/>
        </p:nvSpPr>
        <p:spPr>
          <a:xfrm>
            <a:off x="7455627" y="2921168"/>
            <a:ext cx="1175657" cy="1392689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r>
              <a:rPr lang="fr-FR" sz="8600" dirty="0">
                <a:solidFill>
                  <a:schemeClr val="bg1"/>
                </a:solidFill>
              </a:rPr>
              <a:t>5</a:t>
            </a:r>
          </a:p>
        </p:txBody>
      </p:sp>
    </p:spTree>
    <p:extLst>
      <p:ext uri="{BB962C8B-B14F-4D97-AF65-F5344CB8AC3E}">
        <p14:creationId xmlns:p14="http://schemas.microsoft.com/office/powerpoint/2010/main" val="6670328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PPRS Paris 2015 - Your presentation name</a:t>
            </a: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767AB8-8DA0-4C75-9B7B-65EACB29EE96}" type="slidenum">
              <a:rPr lang="fr-FR" smtClean="0"/>
              <a:t>19</a:t>
            </a:fld>
            <a:endParaRPr lang="fr-FR"/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B4A0B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fr-FR"/>
          </a:p>
        </p:txBody>
      </p:sp>
      <p:sp>
        <p:nvSpPr>
          <p:cNvPr id="7" name="ZoneTexte 6"/>
          <p:cNvSpPr txBox="1"/>
          <p:nvPr/>
        </p:nvSpPr>
        <p:spPr>
          <a:xfrm>
            <a:off x="2890839" y="705769"/>
            <a:ext cx="3362325" cy="761747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r>
              <a:rPr lang="fr-FR" sz="4500" b="1" dirty="0" smtClean="0">
                <a:solidFill>
                  <a:schemeClr val="bg1"/>
                </a:solidFill>
                <a:latin typeface="+mj-lt"/>
              </a:rPr>
              <a:t>CONCLUSION</a:t>
            </a:r>
            <a:endParaRPr lang="fr-FR" sz="4500" b="1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8" name="ZoneTexte 7"/>
          <p:cNvSpPr txBox="1"/>
          <p:nvPr/>
        </p:nvSpPr>
        <p:spPr>
          <a:xfrm>
            <a:off x="628650" y="1618580"/>
            <a:ext cx="7620000" cy="6517169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pPr lvl="1" indent="-342900">
              <a:buFont typeface="Calibri" panose="020F0502020204030204" pitchFamily="34" charset="0"/>
              <a:buChar char="›"/>
            </a:pPr>
            <a:r>
              <a:rPr lang="en-US" sz="3000" dirty="0" smtClean="0">
                <a:solidFill>
                  <a:schemeClr val="bg1"/>
                </a:solidFill>
              </a:rPr>
              <a:t>Transport</a:t>
            </a:r>
            <a:r>
              <a:rPr lang="en-US" sz="3000" dirty="0">
                <a:solidFill>
                  <a:schemeClr val="bg1"/>
                </a:solidFill>
              </a:rPr>
              <a:t> infrastructures are a public </a:t>
            </a:r>
            <a:r>
              <a:rPr lang="en-US" sz="3000" dirty="0" smtClean="0">
                <a:solidFill>
                  <a:schemeClr val="bg1"/>
                </a:solidFill>
              </a:rPr>
              <a:t>property</a:t>
            </a:r>
          </a:p>
          <a:p>
            <a:pPr marL="0" lvl="1" algn="just"/>
            <a:endParaRPr lang="en-US" sz="1500" dirty="0">
              <a:solidFill>
                <a:schemeClr val="bg1"/>
              </a:solidFill>
            </a:endParaRPr>
          </a:p>
          <a:p>
            <a:pPr lvl="1" indent="-342900">
              <a:buFont typeface="Calibri" panose="020F0502020204030204" pitchFamily="34" charset="0"/>
              <a:buChar char="›"/>
            </a:pPr>
            <a:r>
              <a:rPr lang="en-US" sz="3000" dirty="0">
                <a:solidFill>
                  <a:schemeClr val="bg1"/>
                </a:solidFill>
              </a:rPr>
              <a:t>Transport infrastructures are the backbone of the </a:t>
            </a:r>
            <a:r>
              <a:rPr lang="en-US" sz="3000" dirty="0" smtClean="0">
                <a:solidFill>
                  <a:schemeClr val="bg1"/>
                </a:solidFill>
              </a:rPr>
              <a:t>economy</a:t>
            </a:r>
          </a:p>
          <a:p>
            <a:pPr marL="0" lvl="1"/>
            <a:endParaRPr lang="en-US" sz="1500" dirty="0" smtClean="0">
              <a:solidFill>
                <a:schemeClr val="bg1"/>
              </a:solidFill>
            </a:endParaRPr>
          </a:p>
          <a:p>
            <a:pPr lvl="1" indent="-342900">
              <a:buFont typeface="Calibri" panose="020F0502020204030204" pitchFamily="34" charset="0"/>
              <a:buChar char="›"/>
            </a:pPr>
            <a:r>
              <a:rPr lang="en-US" sz="3000" dirty="0">
                <a:solidFill>
                  <a:schemeClr val="bg1"/>
                </a:solidFill>
              </a:rPr>
              <a:t>Preserving a heritage that is worth more than 2000 </a:t>
            </a:r>
            <a:r>
              <a:rPr lang="en-US" sz="3000" dirty="0" smtClean="0">
                <a:solidFill>
                  <a:schemeClr val="bg1"/>
                </a:solidFill>
              </a:rPr>
              <a:t>billion</a:t>
            </a:r>
          </a:p>
          <a:p>
            <a:pPr marL="0" lvl="1"/>
            <a:endParaRPr lang="en-US" sz="1500" dirty="0" smtClean="0">
              <a:solidFill>
                <a:schemeClr val="bg1"/>
              </a:solidFill>
            </a:endParaRPr>
          </a:p>
          <a:p>
            <a:pPr lvl="1" indent="-342900">
              <a:buFont typeface="Calibri" panose="020F0502020204030204" pitchFamily="34" charset="0"/>
              <a:buChar char="›"/>
            </a:pPr>
            <a:r>
              <a:rPr lang="en-US" sz="3000" dirty="0" smtClean="0">
                <a:solidFill>
                  <a:schemeClr val="bg1"/>
                </a:solidFill>
              </a:rPr>
              <a:t>Maintaining </a:t>
            </a:r>
            <a:r>
              <a:rPr lang="en-US" sz="3000" dirty="0">
                <a:solidFill>
                  <a:schemeClr val="bg1"/>
                </a:solidFill>
              </a:rPr>
              <a:t>infrastructure is an "investment" for the future </a:t>
            </a:r>
            <a:endParaRPr lang="en-US" sz="3000" dirty="0" smtClean="0">
              <a:solidFill>
                <a:schemeClr val="bg1"/>
              </a:solidFill>
            </a:endParaRPr>
          </a:p>
          <a:p>
            <a:pPr lvl="1" indent="-342900">
              <a:buFont typeface="Calibri" panose="020F0502020204030204" pitchFamily="34" charset="0"/>
              <a:buChar char="›"/>
            </a:pPr>
            <a:endParaRPr lang="en-US" sz="2400" dirty="0">
              <a:solidFill>
                <a:schemeClr val="bg1"/>
              </a:solidFill>
              <a:sym typeface="Wingdings" panose="05000000000000000000" pitchFamily="2" charset="2"/>
            </a:endParaRPr>
          </a:p>
          <a:p>
            <a:pPr lvl="1" indent="-342900">
              <a:buFont typeface="Calibri" panose="020F0502020204030204" pitchFamily="34" charset="0"/>
              <a:buChar char="›"/>
            </a:pPr>
            <a:endParaRPr lang="en-US" sz="2400" dirty="0" smtClean="0">
              <a:solidFill>
                <a:schemeClr val="bg1"/>
              </a:solidFill>
              <a:sym typeface="Wingdings" panose="05000000000000000000" pitchFamily="2" charset="2"/>
            </a:endParaRPr>
          </a:p>
          <a:p>
            <a:pPr lvl="1" indent="-342900">
              <a:buFont typeface="Calibri" panose="020F0502020204030204" pitchFamily="34" charset="0"/>
              <a:buChar char="›"/>
            </a:pPr>
            <a:endParaRPr lang="en-US" sz="2400" dirty="0">
              <a:solidFill>
                <a:schemeClr val="bg1"/>
              </a:solidFill>
              <a:sym typeface="Wingdings" panose="05000000000000000000" pitchFamily="2" charset="2"/>
            </a:endParaRPr>
          </a:p>
          <a:p>
            <a:pPr lvl="1" indent="-342900">
              <a:buFont typeface="Calibri" panose="020F0502020204030204" pitchFamily="34" charset="0"/>
              <a:buChar char="›"/>
            </a:pPr>
            <a:endParaRPr lang="en-US" sz="2400" dirty="0" smtClean="0">
              <a:solidFill>
                <a:schemeClr val="bg1"/>
              </a:solidFill>
              <a:sym typeface="Wingdings" panose="05000000000000000000" pitchFamily="2" charset="2"/>
            </a:endParaRPr>
          </a:p>
          <a:p>
            <a:pPr lvl="1" indent="-342900">
              <a:buFont typeface="Calibri" panose="020F0502020204030204" pitchFamily="34" charset="0"/>
              <a:buChar char="›"/>
            </a:pPr>
            <a:endParaRPr lang="fr-FR" sz="2400" dirty="0">
              <a:solidFill>
                <a:schemeClr val="bg1"/>
              </a:solidFill>
              <a:sym typeface="Wingdings" panose="05000000000000000000" pitchFamily="2" charset="2"/>
            </a:endParaRPr>
          </a:p>
          <a:p>
            <a:endParaRPr lang="fr-FR" dirty="0"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40023469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9374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PPRS Paris 2015 - Your presentation name</a:t>
            </a: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767AB8-8DA0-4C75-9B7B-65EACB29EE96}" type="slidenum">
              <a:rPr lang="fr-FR" smtClean="0"/>
              <a:t>2</a:t>
            </a:fld>
            <a:endParaRPr lang="fr-FR" dirty="0"/>
          </a:p>
        </p:txBody>
      </p:sp>
      <p:sp>
        <p:nvSpPr>
          <p:cNvPr id="7" name="ZoneTexte 6"/>
          <p:cNvSpPr txBox="1"/>
          <p:nvPr/>
        </p:nvSpPr>
        <p:spPr>
          <a:xfrm>
            <a:off x="1479369" y="3435502"/>
            <a:ext cx="5594168" cy="1454244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pPr algn="r">
              <a:spcBef>
                <a:spcPct val="0"/>
              </a:spcBef>
            </a:pPr>
            <a:r>
              <a:rPr lang="en-US" sz="4500" cap="all" dirty="0" smtClean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FOREWORD</a:t>
            </a:r>
            <a:endParaRPr lang="en-US" sz="4500" cap="all" dirty="0">
              <a:solidFill>
                <a:schemeClr val="bg1"/>
              </a:solidFill>
              <a:latin typeface="+mj-lt"/>
              <a:ea typeface="+mj-ea"/>
              <a:cs typeface="+mj-cs"/>
            </a:endParaRPr>
          </a:p>
          <a:p>
            <a:pPr algn="r">
              <a:spcBef>
                <a:spcPct val="0"/>
              </a:spcBef>
            </a:pPr>
            <a:endParaRPr lang="fr-FR" sz="4500" cap="all" dirty="0">
              <a:solidFill>
                <a:schemeClr val="bg1"/>
              </a:solidFill>
              <a:latin typeface="+mj-lt"/>
              <a:ea typeface="+mj-ea"/>
              <a:cs typeface="+mj-cs"/>
            </a:endParaRPr>
          </a:p>
        </p:txBody>
      </p:sp>
      <p:cxnSp>
        <p:nvCxnSpPr>
          <p:cNvPr id="10" name="Connecteur droit 9"/>
          <p:cNvCxnSpPr/>
          <p:nvPr/>
        </p:nvCxnSpPr>
        <p:spPr>
          <a:xfrm>
            <a:off x="7298872" y="3213464"/>
            <a:ext cx="0" cy="1423851"/>
          </a:xfrm>
          <a:prstGeom prst="line">
            <a:avLst/>
          </a:prstGeom>
          <a:ln w="571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301320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49924" y="1504282"/>
            <a:ext cx="8371561" cy="4351339"/>
          </a:xfrm>
        </p:spPr>
        <p:txBody>
          <a:bodyPr>
            <a:normAutofit lnSpcReduction="10000"/>
          </a:bodyPr>
          <a:lstStyle/>
          <a:p>
            <a:pPr marL="0" indent="0">
              <a:spcBef>
                <a:spcPct val="0"/>
              </a:spcBef>
              <a:buFontTx/>
              <a:buNone/>
            </a:pPr>
            <a:r>
              <a:rPr lang="fr-FR" altLang="fr-FR" b="0" dirty="0" smtClean="0"/>
              <a:t>&gt; </a:t>
            </a:r>
            <a:r>
              <a:rPr lang="fr-FR" altLang="fr-FR" b="0" dirty="0" err="1" smtClean="0"/>
              <a:t>Roads</a:t>
            </a:r>
            <a:r>
              <a:rPr lang="fr-FR" altLang="fr-FR" b="0" dirty="0" smtClean="0"/>
              <a:t> </a:t>
            </a:r>
            <a:r>
              <a:rPr lang="fr-FR" altLang="fr-FR" b="0" dirty="0"/>
              <a:t>: </a:t>
            </a:r>
            <a:r>
              <a:rPr lang="en-US" altLang="fr-FR" b="0" dirty="0">
                <a:ea typeface="MS PGothic" pitchFamily="34" charset="-128"/>
              </a:rPr>
              <a:t>robustness and durability </a:t>
            </a:r>
            <a:r>
              <a:rPr lang="en-US" altLang="fr-FR" b="0" dirty="0" smtClean="0">
                <a:ea typeface="MS PGothic" pitchFamily="34" charset="-128"/>
              </a:rPr>
              <a:t>linked </a:t>
            </a:r>
            <a:r>
              <a:rPr lang="en-US" altLang="fr-FR" b="0" dirty="0">
                <a:ea typeface="MS PGothic" pitchFamily="34" charset="-128"/>
              </a:rPr>
              <a:t>to the materials they are </a:t>
            </a:r>
            <a:r>
              <a:rPr lang="en-US" altLang="fr-FR" b="0" dirty="0" smtClean="0">
                <a:ea typeface="MS PGothic" pitchFamily="34" charset="-128"/>
              </a:rPr>
              <a:t>made of </a:t>
            </a:r>
            <a:r>
              <a:rPr lang="en-US" b="0" dirty="0" smtClean="0"/>
              <a:t>(stones</a:t>
            </a:r>
            <a:r>
              <a:rPr lang="en-US" b="0" dirty="0"/>
              <a:t>, cement and </a:t>
            </a:r>
            <a:r>
              <a:rPr lang="en-US" b="0" dirty="0" smtClean="0"/>
              <a:t>bitumen)</a:t>
            </a:r>
          </a:p>
          <a:p>
            <a:pPr marL="0" indent="0">
              <a:spcBef>
                <a:spcPct val="0"/>
              </a:spcBef>
              <a:buFontTx/>
              <a:buNone/>
            </a:pPr>
            <a:endParaRPr lang="en-US" dirty="0" smtClean="0"/>
          </a:p>
          <a:p>
            <a:pPr marL="0" indent="0" algn="just">
              <a:spcBef>
                <a:spcPct val="0"/>
              </a:spcBef>
              <a:buFontTx/>
              <a:buNone/>
            </a:pPr>
            <a:r>
              <a:rPr lang="en-US" dirty="0" smtClean="0">
                <a:solidFill>
                  <a:srgbClr val="0033CC"/>
                </a:solidFill>
              </a:rPr>
              <a:t>But </a:t>
            </a:r>
            <a:r>
              <a:rPr lang="en-US" dirty="0">
                <a:solidFill>
                  <a:srgbClr val="0033CC"/>
                </a:solidFill>
              </a:rPr>
              <a:t>our infrastructures and the services they offer are not </a:t>
            </a:r>
            <a:r>
              <a:rPr lang="en-US" dirty="0" smtClean="0">
                <a:solidFill>
                  <a:srgbClr val="0033CC"/>
                </a:solidFill>
              </a:rPr>
              <a:t>eternal : </a:t>
            </a:r>
            <a:endParaRPr lang="en-US" dirty="0">
              <a:solidFill>
                <a:srgbClr val="0033CC"/>
              </a:solidFill>
            </a:endParaRPr>
          </a:p>
          <a:p>
            <a:pPr algn="just">
              <a:buNone/>
            </a:pPr>
            <a:r>
              <a:rPr lang="en-US" altLang="fr-FR" b="0" dirty="0" smtClean="0"/>
              <a:t>&gt; Functional </a:t>
            </a:r>
            <a:r>
              <a:rPr lang="en-US" altLang="fr-FR" b="0" dirty="0"/>
              <a:t>qualities </a:t>
            </a:r>
            <a:r>
              <a:rPr lang="en-US" altLang="fr-FR" b="0" dirty="0" smtClean="0"/>
              <a:t>which decrease under the </a:t>
            </a:r>
            <a:r>
              <a:rPr lang="en-US" altLang="fr-FR" b="0" dirty="0"/>
              <a:t>effects of weather and </a:t>
            </a:r>
            <a:r>
              <a:rPr lang="en-US" altLang="fr-FR" b="0" dirty="0" smtClean="0"/>
              <a:t>traffic</a:t>
            </a:r>
          </a:p>
          <a:p>
            <a:pPr algn="just">
              <a:buNone/>
            </a:pPr>
            <a:r>
              <a:rPr lang="en-US" altLang="fr-FR" b="0" dirty="0" smtClean="0"/>
              <a:t>&gt; Time </a:t>
            </a:r>
            <a:r>
              <a:rPr lang="en-US" altLang="fr-FR" b="0" dirty="0"/>
              <a:t>scale of the </a:t>
            </a:r>
            <a:r>
              <a:rPr lang="en-US" altLang="fr-FR" b="0" dirty="0" smtClean="0"/>
              <a:t>infrastructure vs political </a:t>
            </a:r>
            <a:r>
              <a:rPr lang="en-US" altLang="fr-FR" b="0" dirty="0"/>
              <a:t>and </a:t>
            </a:r>
            <a:r>
              <a:rPr lang="en-US" altLang="fr-FR" b="0" dirty="0" smtClean="0"/>
              <a:t>economic calendar</a:t>
            </a:r>
          </a:p>
          <a:p>
            <a:pPr marL="0" indent="0" algn="ctr">
              <a:buNone/>
            </a:pPr>
            <a:endParaRPr lang="fr-FR" altLang="fr-FR" sz="2800" dirty="0" smtClean="0">
              <a:solidFill>
                <a:srgbClr val="0033CC"/>
              </a:solidFill>
            </a:endParaRPr>
          </a:p>
          <a:p>
            <a:pPr marL="0" indent="0" algn="ctr">
              <a:buNone/>
            </a:pPr>
            <a:r>
              <a:rPr lang="fr-FR" altLang="fr-FR" sz="2800" dirty="0" smtClean="0">
                <a:solidFill>
                  <a:srgbClr val="0033CC"/>
                </a:solidFill>
              </a:rPr>
              <a:t>How </a:t>
            </a:r>
            <a:r>
              <a:rPr lang="en-US" altLang="fr-FR" sz="2800" dirty="0" smtClean="0">
                <a:solidFill>
                  <a:srgbClr val="0033CC"/>
                </a:solidFill>
              </a:rPr>
              <a:t>guarantee their durable quality </a:t>
            </a:r>
            <a:r>
              <a:rPr lang="en-US" altLang="fr-FR" sz="2800" dirty="0">
                <a:solidFill>
                  <a:srgbClr val="0033CC"/>
                </a:solidFill>
              </a:rPr>
              <a:t>and performance by regular maintenance expenses, long life investment and reconstruction at end of cycle ?</a:t>
            </a:r>
            <a:endParaRPr lang="fr-FR" altLang="fr-FR" sz="2800" dirty="0">
              <a:solidFill>
                <a:srgbClr val="0033CC"/>
              </a:solidFill>
              <a:ea typeface="MS PGothic" pitchFamily="34" charset="-128"/>
            </a:endParaRPr>
          </a:p>
          <a:p>
            <a:pPr marL="0" indent="0">
              <a:buNone/>
            </a:pP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PPRS Paris 2015 – IDRRIM, Marc TASSONE</a:t>
            </a:r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767AB8-8DA0-4C75-9B7B-65EACB29EE96}" type="slidenum">
              <a:rPr lang="fr-FR" smtClean="0"/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065087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13204" y="1398150"/>
            <a:ext cx="8371561" cy="4774050"/>
          </a:xfrm>
        </p:spPr>
        <p:txBody>
          <a:bodyPr>
            <a:normAutofit fontScale="92500" lnSpcReduction="10000"/>
          </a:bodyPr>
          <a:lstStyle/>
          <a:p>
            <a:pPr algn="ctr">
              <a:spcBef>
                <a:spcPct val="0"/>
              </a:spcBef>
              <a:buFontTx/>
              <a:buNone/>
            </a:pPr>
            <a:r>
              <a:rPr lang="en-US" altLang="fr-FR" sz="2800" b="0" dirty="0">
                <a:solidFill>
                  <a:srgbClr val="0033CC"/>
                </a:solidFill>
              </a:rPr>
              <a:t>Transport infrastructures </a:t>
            </a:r>
            <a:r>
              <a:rPr lang="en-US" altLang="fr-FR" sz="2800" b="0" dirty="0" smtClean="0">
                <a:solidFill>
                  <a:srgbClr val="0033CC"/>
                </a:solidFill>
              </a:rPr>
              <a:t> : a </a:t>
            </a:r>
            <a:r>
              <a:rPr lang="en-US" altLang="fr-FR" sz="2800" b="0" dirty="0">
                <a:solidFill>
                  <a:srgbClr val="0033CC"/>
                </a:solidFill>
              </a:rPr>
              <a:t>particularly conducive </a:t>
            </a:r>
            <a:r>
              <a:rPr lang="en-US" altLang="fr-FR" sz="2800" b="0" dirty="0" smtClean="0">
                <a:solidFill>
                  <a:srgbClr val="0033CC"/>
                </a:solidFill>
              </a:rPr>
              <a:t>field</a:t>
            </a:r>
            <a:endParaRPr lang="en-US" altLang="fr-FR" sz="2800" b="0" dirty="0">
              <a:solidFill>
                <a:srgbClr val="0033CC"/>
              </a:solidFill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fr-FR" sz="2800" b="0" dirty="0">
                <a:solidFill>
                  <a:srgbClr val="0033CC"/>
                </a:solidFill>
              </a:rPr>
              <a:t>to the "gray debt" </a:t>
            </a:r>
            <a:r>
              <a:rPr lang="en-US" altLang="fr-FR" sz="2800" b="0" dirty="0" smtClean="0">
                <a:solidFill>
                  <a:srgbClr val="0033CC"/>
                </a:solidFill>
              </a:rPr>
              <a:t>or </a:t>
            </a:r>
            <a:r>
              <a:rPr lang="en-US" altLang="fr-FR" sz="2800" b="0" dirty="0">
                <a:solidFill>
                  <a:srgbClr val="0033CC"/>
                </a:solidFill>
              </a:rPr>
              <a:t>"invisible </a:t>
            </a:r>
            <a:r>
              <a:rPr lang="en-US" altLang="fr-FR" sz="2800" b="0" dirty="0" smtClean="0">
                <a:solidFill>
                  <a:srgbClr val="0033CC"/>
                </a:solidFill>
              </a:rPr>
              <a:t>debt"</a:t>
            </a:r>
            <a:endParaRPr lang="en-US" altLang="fr-FR" sz="2800" b="0" dirty="0">
              <a:solidFill>
                <a:srgbClr val="0033CC"/>
              </a:solidFill>
            </a:endParaRPr>
          </a:p>
          <a:p>
            <a:pPr>
              <a:spcBef>
                <a:spcPct val="0"/>
              </a:spcBef>
              <a:buFontTx/>
              <a:buNone/>
            </a:pPr>
            <a:endParaRPr lang="en-US" dirty="0" smtClean="0"/>
          </a:p>
          <a:p>
            <a:r>
              <a:rPr lang="en-US" b="0" dirty="0"/>
              <a:t>Saving on maintenance </a:t>
            </a:r>
            <a:r>
              <a:rPr lang="en-US" b="0" dirty="0" smtClean="0"/>
              <a:t>and </a:t>
            </a:r>
            <a:r>
              <a:rPr lang="en-US" b="0" dirty="0"/>
              <a:t>delaying maintenance investment </a:t>
            </a:r>
            <a:r>
              <a:rPr lang="en-US" b="0" dirty="0" smtClean="0"/>
              <a:t>may </a:t>
            </a:r>
            <a:r>
              <a:rPr lang="en-US" b="0" dirty="0"/>
              <a:t>look like keeping a good balanced budget </a:t>
            </a:r>
          </a:p>
          <a:p>
            <a:r>
              <a:rPr lang="en-US" b="0" dirty="0" smtClean="0"/>
              <a:t>But </a:t>
            </a:r>
            <a:r>
              <a:rPr lang="en-US" b="0" dirty="0"/>
              <a:t>the </a:t>
            </a:r>
            <a:r>
              <a:rPr lang="en-US" dirty="0"/>
              <a:t>decline in the real value of the stock </a:t>
            </a:r>
            <a:r>
              <a:rPr lang="en-US" dirty="0" smtClean="0"/>
              <a:t>and  the effects on the </a:t>
            </a:r>
            <a:r>
              <a:rPr lang="en-US" dirty="0"/>
              <a:t>level of service </a:t>
            </a:r>
            <a:r>
              <a:rPr lang="en-US" b="0" dirty="0" smtClean="0"/>
              <a:t>will </a:t>
            </a:r>
            <a:r>
              <a:rPr lang="en-US" b="0" dirty="0"/>
              <a:t>appear a few years later, requiring an investment </a:t>
            </a:r>
            <a:r>
              <a:rPr lang="en-US" dirty="0" smtClean="0"/>
              <a:t>2 to 4 times </a:t>
            </a:r>
            <a:r>
              <a:rPr lang="en-US" dirty="0"/>
              <a:t>higher</a:t>
            </a:r>
            <a:r>
              <a:rPr lang="en-US" b="0" dirty="0"/>
              <a:t> to bring back its utility to the </a:t>
            </a:r>
            <a:r>
              <a:rPr lang="en-US" b="0" dirty="0" smtClean="0"/>
              <a:t>infrastructure</a:t>
            </a:r>
          </a:p>
          <a:p>
            <a:endParaRPr lang="en-US" sz="1500" b="0" dirty="0"/>
          </a:p>
          <a:p>
            <a:pPr marL="0" indent="0">
              <a:buNone/>
            </a:pPr>
            <a:r>
              <a:rPr lang="en-US" sz="2200" dirty="0" smtClean="0">
                <a:solidFill>
                  <a:srgbClr val="0033CC"/>
                </a:solidFill>
              </a:rPr>
              <a:t>To </a:t>
            </a:r>
            <a:r>
              <a:rPr lang="en-US" sz="2200" dirty="0">
                <a:solidFill>
                  <a:srgbClr val="0033CC"/>
                </a:solidFill>
              </a:rPr>
              <a:t>meet these needs:</a:t>
            </a:r>
            <a:br>
              <a:rPr lang="en-US" sz="2200" dirty="0">
                <a:solidFill>
                  <a:srgbClr val="0033CC"/>
                </a:solidFill>
              </a:rPr>
            </a:br>
            <a:endParaRPr lang="en-US" sz="600" dirty="0" smtClean="0">
              <a:solidFill>
                <a:srgbClr val="0033CC"/>
              </a:solidFill>
            </a:endParaRPr>
          </a:p>
          <a:p>
            <a:r>
              <a:rPr lang="en-US" sz="2200" dirty="0" smtClean="0">
                <a:solidFill>
                  <a:srgbClr val="0033CC"/>
                </a:solidFill>
              </a:rPr>
              <a:t>2012 : </a:t>
            </a:r>
            <a:r>
              <a:rPr lang="en-US" sz="2200" b="0" dirty="0" smtClean="0">
                <a:solidFill>
                  <a:srgbClr val="0033CC"/>
                </a:solidFill>
              </a:rPr>
              <a:t>launch </a:t>
            </a:r>
            <a:r>
              <a:rPr lang="en-US" sz="2200" b="0" dirty="0">
                <a:solidFill>
                  <a:srgbClr val="0033CC"/>
                </a:solidFill>
              </a:rPr>
              <a:t>of the study "Management and Maintenance of Urban and Road Heritage: Methods, Tools and Techniques" (GEPUR</a:t>
            </a:r>
            <a:r>
              <a:rPr lang="en-US" sz="2200" b="0" dirty="0" smtClean="0">
                <a:solidFill>
                  <a:srgbClr val="0033CC"/>
                </a:solidFill>
              </a:rPr>
              <a:t>)</a:t>
            </a:r>
          </a:p>
          <a:p>
            <a:r>
              <a:rPr lang="en-US" sz="2200" dirty="0" smtClean="0">
                <a:solidFill>
                  <a:srgbClr val="0033CC"/>
                </a:solidFill>
              </a:rPr>
              <a:t>2014 : </a:t>
            </a:r>
            <a:r>
              <a:rPr lang="en-US" sz="2200" b="0" dirty="0" smtClean="0">
                <a:solidFill>
                  <a:srgbClr val="0033CC"/>
                </a:solidFill>
              </a:rPr>
              <a:t>Publication </a:t>
            </a:r>
            <a:r>
              <a:rPr lang="en-US" sz="2200" b="0" dirty="0">
                <a:solidFill>
                  <a:srgbClr val="0033CC"/>
                </a:solidFill>
              </a:rPr>
              <a:t>of </a:t>
            </a:r>
            <a:r>
              <a:rPr lang="en-US" sz="2200" b="0" dirty="0" smtClean="0">
                <a:solidFill>
                  <a:srgbClr val="0033CC"/>
                </a:solidFill>
              </a:rPr>
              <a:t>the IDRRIM’s White </a:t>
            </a:r>
            <a:r>
              <a:rPr lang="en-US" sz="2200" b="0" dirty="0">
                <a:solidFill>
                  <a:srgbClr val="0033CC"/>
                </a:solidFill>
              </a:rPr>
              <a:t>Paper </a:t>
            </a:r>
            <a:r>
              <a:rPr lang="en-US" sz="2200" b="0" dirty="0" smtClean="0">
                <a:solidFill>
                  <a:srgbClr val="0033CC"/>
                </a:solidFill>
              </a:rPr>
              <a:t>to </a:t>
            </a:r>
            <a:r>
              <a:rPr lang="en-US" sz="2200" b="0" dirty="0">
                <a:solidFill>
                  <a:srgbClr val="0033CC"/>
                </a:solidFill>
              </a:rPr>
              <a:t>sensitize policy makers (state and local elected officials) on the need to maintain and preserve the public </a:t>
            </a:r>
            <a:r>
              <a:rPr lang="en-US" sz="2200" b="0" dirty="0" smtClean="0">
                <a:solidFill>
                  <a:srgbClr val="0033CC"/>
                </a:solidFill>
              </a:rPr>
              <a:t>heritage</a:t>
            </a:r>
            <a:endParaRPr lang="fr-FR" sz="2200" b="0" dirty="0">
              <a:solidFill>
                <a:srgbClr val="0033CC"/>
              </a:solidFill>
            </a:endParaRP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PPRS Paris 2015 – IDRRIM, Marc TASSONE</a:t>
            </a:r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767AB8-8DA0-4C75-9B7B-65EACB29EE96}" type="slidenum">
              <a:rPr lang="fr-FR" smtClean="0"/>
              <a:t>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420859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9374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PPRS Paris 2015 - Your presentation name</a:t>
            </a: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767AB8-8DA0-4C75-9B7B-65EACB29EE96}" type="slidenum">
              <a:rPr lang="fr-FR" smtClean="0"/>
              <a:t>5</a:t>
            </a:fld>
            <a:endParaRPr lang="fr-FR" dirty="0"/>
          </a:p>
        </p:txBody>
      </p:sp>
      <p:sp>
        <p:nvSpPr>
          <p:cNvPr id="7" name="ZoneTexte 6"/>
          <p:cNvSpPr txBox="1"/>
          <p:nvPr/>
        </p:nvSpPr>
        <p:spPr>
          <a:xfrm>
            <a:off x="1479369" y="2610938"/>
            <a:ext cx="5594168" cy="3531736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pPr algn="r">
              <a:spcBef>
                <a:spcPct val="0"/>
              </a:spcBef>
            </a:pPr>
            <a:r>
              <a:rPr lang="en-US" sz="4500" cap="all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TRANSPORT INFRASTRUCTURE  : </a:t>
            </a:r>
            <a:r>
              <a:rPr lang="en-US" sz="4500" cap="all" dirty="0" smtClean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backbone </a:t>
            </a:r>
            <a:r>
              <a:rPr lang="en-US" sz="4500" cap="all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of ECONOMY</a:t>
            </a:r>
          </a:p>
          <a:p>
            <a:pPr algn="r">
              <a:spcBef>
                <a:spcPct val="0"/>
              </a:spcBef>
            </a:pPr>
            <a:endParaRPr lang="fr-FR" sz="4500" cap="all" dirty="0">
              <a:solidFill>
                <a:schemeClr val="bg1"/>
              </a:solidFill>
              <a:latin typeface="+mj-lt"/>
              <a:ea typeface="+mj-ea"/>
              <a:cs typeface="+mj-cs"/>
            </a:endParaRPr>
          </a:p>
        </p:txBody>
      </p:sp>
      <p:cxnSp>
        <p:nvCxnSpPr>
          <p:cNvPr id="10" name="Connecteur droit 9"/>
          <p:cNvCxnSpPr/>
          <p:nvPr/>
        </p:nvCxnSpPr>
        <p:spPr>
          <a:xfrm>
            <a:off x="7298872" y="3213464"/>
            <a:ext cx="0" cy="1423851"/>
          </a:xfrm>
          <a:prstGeom prst="line">
            <a:avLst/>
          </a:prstGeom>
          <a:ln w="571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ZoneTexte 10"/>
          <p:cNvSpPr txBox="1"/>
          <p:nvPr/>
        </p:nvSpPr>
        <p:spPr>
          <a:xfrm>
            <a:off x="7455627" y="2921168"/>
            <a:ext cx="1175657" cy="1392689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r>
              <a:rPr lang="fr-FR" sz="8600" dirty="0">
                <a:solidFill>
                  <a:schemeClr val="bg1"/>
                </a:solidFill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6447771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91282" y="1387917"/>
            <a:ext cx="7210425" cy="1282021"/>
          </a:xfrm>
        </p:spPr>
        <p:txBody>
          <a:bodyPr>
            <a:normAutofit fontScale="90000"/>
          </a:bodyPr>
          <a:lstStyle/>
          <a:p>
            <a:r>
              <a:rPr lang="en-US" dirty="0">
                <a:solidFill>
                  <a:srgbClr val="0033CC"/>
                </a:solidFill>
              </a:rPr>
              <a:t>Maintaining the quality and performance of the transportation system : </a:t>
            </a:r>
            <a:r>
              <a:rPr lang="en-US" dirty="0" smtClean="0">
                <a:solidFill>
                  <a:srgbClr val="0033CC"/>
                </a:solidFill>
              </a:rPr>
              <a:t/>
            </a:r>
            <a:br>
              <a:rPr lang="en-US" dirty="0" smtClean="0">
                <a:solidFill>
                  <a:srgbClr val="0033CC"/>
                </a:solidFill>
              </a:rPr>
            </a:br>
            <a:r>
              <a:rPr lang="en-US" dirty="0" smtClean="0">
                <a:solidFill>
                  <a:srgbClr val="0033CC"/>
                </a:solidFill>
              </a:rPr>
              <a:t>a </a:t>
            </a:r>
            <a:r>
              <a:rPr lang="en-US" dirty="0">
                <a:solidFill>
                  <a:srgbClr val="0033CC"/>
                </a:solidFill>
              </a:rPr>
              <a:t>key issue for a nation and its economy</a:t>
            </a:r>
            <a:r>
              <a:rPr lang="en-US" dirty="0"/>
              <a:t/>
            </a:r>
            <a:br>
              <a:rPr lang="en-US" dirty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628650" y="2434978"/>
            <a:ext cx="7886700" cy="4351339"/>
          </a:xfrm>
        </p:spPr>
        <p:txBody>
          <a:bodyPr/>
          <a:lstStyle/>
          <a:p>
            <a:pPr>
              <a:buNone/>
            </a:pPr>
            <a:endParaRPr lang="en-US" sz="2000" b="0" dirty="0" smtClean="0"/>
          </a:p>
          <a:p>
            <a:pPr>
              <a:buNone/>
            </a:pPr>
            <a:r>
              <a:rPr lang="en-US" sz="2600" b="0" dirty="0" smtClean="0"/>
              <a:t>&gt; </a:t>
            </a:r>
            <a:r>
              <a:rPr lang="en-US" sz="2600" dirty="0" smtClean="0"/>
              <a:t>A </a:t>
            </a:r>
            <a:r>
              <a:rPr lang="en-US" sz="2600" dirty="0"/>
              <a:t>public heritage, guarantee growth and </a:t>
            </a:r>
            <a:r>
              <a:rPr lang="en-US" sz="2600" dirty="0" smtClean="0"/>
              <a:t>attractiveness</a:t>
            </a:r>
          </a:p>
          <a:p>
            <a:pPr marL="0" indent="0">
              <a:buNone/>
            </a:pPr>
            <a:r>
              <a:rPr lang="en-US" sz="2600" b="0" dirty="0" smtClean="0"/>
              <a:t>&gt; </a:t>
            </a:r>
            <a:r>
              <a:rPr lang="en-US" sz="2600" dirty="0" smtClean="0"/>
              <a:t>The </a:t>
            </a:r>
            <a:r>
              <a:rPr lang="en-US" sz="2600" dirty="0"/>
              <a:t>quality of French transport infrastructure (road, rail, port and airport)  : </a:t>
            </a:r>
            <a:r>
              <a:rPr lang="en-US" sz="2600" dirty="0" smtClean="0"/>
              <a:t>2</a:t>
            </a:r>
            <a:r>
              <a:rPr lang="en-US" sz="2600" baseline="30000" dirty="0" smtClean="0"/>
              <a:t>nd</a:t>
            </a:r>
            <a:r>
              <a:rPr lang="en-US" sz="2600" dirty="0" smtClean="0"/>
              <a:t> place </a:t>
            </a:r>
            <a:r>
              <a:rPr lang="en-US" sz="2600" dirty="0"/>
              <a:t>in Europe and 3rd in the w</a:t>
            </a:r>
            <a:r>
              <a:rPr lang="en-US" sz="2600" b="0" dirty="0"/>
              <a:t>orld in terms of attractiveness for foreign companies wishing to set up outside their own </a:t>
            </a:r>
            <a:r>
              <a:rPr lang="en-US" sz="2600" b="0" dirty="0" smtClean="0"/>
              <a:t>country</a:t>
            </a:r>
          </a:p>
          <a:p>
            <a:pPr marL="0" indent="0">
              <a:buNone/>
            </a:pPr>
            <a:r>
              <a:rPr lang="en-US" sz="2600" b="0" dirty="0" smtClean="0"/>
              <a:t>&gt; </a:t>
            </a:r>
            <a:r>
              <a:rPr lang="en-US" sz="2600" dirty="0" smtClean="0"/>
              <a:t>France's </a:t>
            </a:r>
            <a:r>
              <a:rPr lang="en-US" sz="2600" dirty="0"/>
              <a:t>attractiveness for foreign direct investment: </a:t>
            </a:r>
            <a:r>
              <a:rPr lang="en-US" sz="2600" dirty="0" smtClean="0"/>
              <a:t>3</a:t>
            </a:r>
            <a:r>
              <a:rPr lang="en-US" sz="2600" baseline="30000" dirty="0" smtClean="0"/>
              <a:t>rd</a:t>
            </a:r>
            <a:r>
              <a:rPr lang="en-US" sz="2600" dirty="0" smtClean="0"/>
              <a:t> wor</a:t>
            </a:r>
            <a:r>
              <a:rPr lang="en-US" sz="2600" b="0" dirty="0" smtClean="0"/>
              <a:t>ld </a:t>
            </a:r>
            <a:r>
              <a:rPr lang="en-US" sz="2600" b="0" dirty="0"/>
              <a:t>behind the US and China (Hong Kong included).</a:t>
            </a:r>
            <a:endParaRPr lang="fr-FR" altLang="fr-FR" sz="2600" b="0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PPRS Paris 2015 – IDRRIM, Marc TASSONE</a:t>
            </a:r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767AB8-8DA0-4C75-9B7B-65EACB29EE96}" type="slidenum">
              <a:rPr lang="fr-FR" smtClean="0"/>
              <a:t>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407325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66789" y="1235525"/>
            <a:ext cx="7210425" cy="773113"/>
          </a:xfrm>
        </p:spPr>
        <p:txBody>
          <a:bodyPr>
            <a:normAutofit fontScale="90000"/>
          </a:bodyPr>
          <a:lstStyle/>
          <a:p>
            <a:r>
              <a:rPr lang="en-US" dirty="0">
                <a:solidFill>
                  <a:srgbClr val="0033CC"/>
                </a:solidFill>
              </a:rPr>
              <a:t>Value of the stock of infrastructure to GDP of different countries (depreciated value</a:t>
            </a:r>
            <a:r>
              <a:rPr lang="en-US" dirty="0" smtClean="0">
                <a:solidFill>
                  <a:srgbClr val="0033CC"/>
                </a:solidFill>
              </a:rPr>
              <a:t>)</a:t>
            </a:r>
            <a:endParaRPr lang="fr-FR" dirty="0">
              <a:solidFill>
                <a:srgbClr val="0033CC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628650" y="2132910"/>
            <a:ext cx="7886700" cy="4351339"/>
          </a:xfrm>
        </p:spPr>
        <p:txBody>
          <a:bodyPr/>
          <a:lstStyle/>
          <a:p>
            <a:pPr algn="ctr">
              <a:buNone/>
            </a:pPr>
            <a:r>
              <a:rPr lang="en-US" sz="2000" b="0" dirty="0" smtClean="0"/>
              <a:t>France</a:t>
            </a:r>
            <a:r>
              <a:rPr lang="en-US" sz="2000" b="0" dirty="0"/>
              <a:t>, with a value of 75% of GDP, ranks in the middle of countries ranging from 57% for the UK to 87% for South </a:t>
            </a:r>
            <a:r>
              <a:rPr lang="en-US" sz="2000" b="0" dirty="0" smtClean="0"/>
              <a:t>Africa</a:t>
            </a:r>
            <a:endParaRPr lang="en-US" b="0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PPRS Paris 2015 – IDRRIM, Marc TASSONE</a:t>
            </a:r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767AB8-8DA0-4C75-9B7B-65EACB29EE96}" type="slidenum">
              <a:rPr lang="fr-FR" smtClean="0"/>
              <a:t>7</a:t>
            </a:fld>
            <a:endParaRPr lang="fr-FR"/>
          </a:p>
        </p:txBody>
      </p:sp>
      <p:pic>
        <p:nvPicPr>
          <p:cNvPr id="6" name="Image 1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6089" y="2794172"/>
            <a:ext cx="6800364" cy="31683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437851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66789" y="1170213"/>
            <a:ext cx="7210425" cy="773113"/>
          </a:xfrm>
        </p:spPr>
        <p:txBody>
          <a:bodyPr>
            <a:normAutofit fontScale="90000"/>
          </a:bodyPr>
          <a:lstStyle/>
          <a:p>
            <a:r>
              <a:rPr lang="en-US" dirty="0">
                <a:solidFill>
                  <a:srgbClr val="0033CC"/>
                </a:solidFill>
              </a:rPr>
              <a:t>GDP growth and growth in the value of the stock of infrastructure: a direct link</a:t>
            </a:r>
            <a:endParaRPr lang="fr-FR" dirty="0">
              <a:solidFill>
                <a:srgbClr val="0033CC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628650" y="2100254"/>
            <a:ext cx="7886700" cy="4351339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b="0" dirty="0" smtClean="0">
                <a:solidFill>
                  <a:srgbClr val="0033CC"/>
                </a:solidFill>
              </a:rPr>
              <a:t>Underinvestment or lack of maintenance means: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b="0" dirty="0" smtClean="0"/>
              <a:t>risk of impairment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b="0" dirty="0" smtClean="0"/>
              <a:t>progressive inadequate services for which the infrastructure was designed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b="0" dirty="0" smtClean="0"/>
              <a:t>disruption of the local or national economy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b="0" dirty="0" smtClean="0"/>
              <a:t>risk to users</a:t>
            </a:r>
          </a:p>
          <a:p>
            <a:endParaRPr lang="en-US" altLang="fr-FR" sz="1100" b="0" dirty="0" smtClean="0"/>
          </a:p>
          <a:p>
            <a:pPr marL="0" indent="0">
              <a:buNone/>
            </a:pPr>
            <a:r>
              <a:rPr lang="en-US" altLang="fr-FR" b="0" dirty="0" smtClean="0">
                <a:solidFill>
                  <a:srgbClr val="0033CC"/>
                </a:solidFill>
              </a:rPr>
              <a:t>Let deteriorate the intrinsic quality of the heritage returns to :</a:t>
            </a:r>
          </a:p>
          <a:p>
            <a:r>
              <a:rPr lang="en-US" altLang="fr-FR" b="0" dirty="0" smtClean="0"/>
              <a:t>depreciate gradually heritage value, since can no longer provide the expected services</a:t>
            </a:r>
          </a:p>
          <a:p>
            <a:r>
              <a:rPr lang="en-US" altLang="fr-FR" b="0" dirty="0" smtClean="0"/>
              <a:t>take the risk of not being able to repair it if its use was impossible</a:t>
            </a:r>
            <a:endParaRPr lang="en-US" altLang="fr-FR" b="0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PPRS Paris 2015 – IDRRIM, Marc TASSONE</a:t>
            </a:r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767AB8-8DA0-4C75-9B7B-65EACB29EE96}" type="slidenum">
              <a:rPr lang="fr-FR" smtClean="0"/>
              <a:t>8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375034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9374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PPRS Paris 2015 - Your presentation name</a:t>
            </a: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767AB8-8DA0-4C75-9B7B-65EACB29EE96}" type="slidenum">
              <a:rPr lang="fr-FR" smtClean="0"/>
              <a:t>9</a:t>
            </a:fld>
            <a:endParaRPr lang="fr-FR" dirty="0"/>
          </a:p>
        </p:txBody>
      </p:sp>
      <p:sp>
        <p:nvSpPr>
          <p:cNvPr id="7" name="ZoneTexte 6"/>
          <p:cNvSpPr txBox="1"/>
          <p:nvPr/>
        </p:nvSpPr>
        <p:spPr>
          <a:xfrm>
            <a:off x="1479369" y="2921170"/>
            <a:ext cx="5594168" cy="2146742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pPr algn="r">
              <a:spcBef>
                <a:spcPct val="0"/>
              </a:spcBef>
            </a:pPr>
            <a:r>
              <a:rPr lang="en-US" sz="4500" cap="all" dirty="0" smtClean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Maintenance</a:t>
            </a:r>
            <a:r>
              <a:rPr lang="en-US" sz="4500" cap="all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: </a:t>
            </a:r>
            <a:endParaRPr lang="en-US" sz="4500" cap="all" dirty="0" smtClean="0">
              <a:solidFill>
                <a:schemeClr val="bg1"/>
              </a:solidFill>
              <a:latin typeface="+mj-lt"/>
              <a:ea typeface="+mj-ea"/>
              <a:cs typeface="+mj-cs"/>
            </a:endParaRPr>
          </a:p>
          <a:p>
            <a:pPr algn="r">
              <a:spcBef>
                <a:spcPct val="0"/>
              </a:spcBef>
            </a:pPr>
            <a:r>
              <a:rPr lang="en-US" sz="4500" cap="all" dirty="0" smtClean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an </a:t>
            </a:r>
            <a:r>
              <a:rPr lang="en-US" sz="4500" cap="all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investment </a:t>
            </a:r>
            <a:endParaRPr lang="en-US" sz="4500" cap="all" dirty="0" smtClean="0">
              <a:solidFill>
                <a:schemeClr val="bg1"/>
              </a:solidFill>
              <a:latin typeface="+mj-lt"/>
              <a:ea typeface="+mj-ea"/>
              <a:cs typeface="+mj-cs"/>
            </a:endParaRPr>
          </a:p>
          <a:p>
            <a:pPr algn="r">
              <a:spcBef>
                <a:spcPct val="0"/>
              </a:spcBef>
            </a:pPr>
            <a:r>
              <a:rPr lang="en-US" sz="4500" cap="all" dirty="0" smtClean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for </a:t>
            </a:r>
            <a:r>
              <a:rPr lang="en-US" sz="4500" cap="all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the future</a:t>
            </a:r>
            <a:endParaRPr lang="fr-FR" sz="4500" cap="all" dirty="0">
              <a:solidFill>
                <a:schemeClr val="bg1"/>
              </a:solidFill>
              <a:latin typeface="+mj-lt"/>
              <a:ea typeface="+mj-ea"/>
              <a:cs typeface="+mj-cs"/>
            </a:endParaRPr>
          </a:p>
        </p:txBody>
      </p:sp>
      <p:cxnSp>
        <p:nvCxnSpPr>
          <p:cNvPr id="10" name="Connecteur droit 9"/>
          <p:cNvCxnSpPr/>
          <p:nvPr/>
        </p:nvCxnSpPr>
        <p:spPr>
          <a:xfrm>
            <a:off x="7298872" y="3213464"/>
            <a:ext cx="0" cy="1423851"/>
          </a:xfrm>
          <a:prstGeom prst="line">
            <a:avLst/>
          </a:prstGeom>
          <a:ln w="571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ZoneTexte 10"/>
          <p:cNvSpPr txBox="1"/>
          <p:nvPr/>
        </p:nvSpPr>
        <p:spPr>
          <a:xfrm>
            <a:off x="7455627" y="2921168"/>
            <a:ext cx="1175657" cy="1392689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r>
              <a:rPr lang="fr-FR" sz="8600" dirty="0">
                <a:solidFill>
                  <a:schemeClr val="bg1"/>
                </a:solidFill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6670328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455</TotalTime>
  <Words>802</Words>
  <Application>Microsoft Office PowerPoint</Application>
  <PresentationFormat>Affichage à l'écran (4:3)</PresentationFormat>
  <Paragraphs>124</Paragraphs>
  <Slides>19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19</vt:i4>
      </vt:variant>
    </vt:vector>
  </HeadingPairs>
  <TitlesOfParts>
    <vt:vector size="20" baseType="lpstr"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Maintaining the quality and performance of the transportation system :  a key issue for a nation and its economy </vt:lpstr>
      <vt:lpstr>Value of the stock of infrastructure to GDP of different countries (depreciated value)</vt:lpstr>
      <vt:lpstr>GDP growth and growth in the value of the stock of infrastructure: a direct link</vt:lpstr>
      <vt:lpstr>Présentation PowerPoint</vt:lpstr>
      <vt:lpstr>Présentation PowerPoint</vt:lpstr>
      <vt:lpstr>Présentation PowerPoint</vt:lpstr>
      <vt:lpstr>1|Know infrastructure assets</vt:lpstr>
      <vt:lpstr>Présentation PowerPoint</vt:lpstr>
      <vt:lpstr>3|Prioritize service levels and optimize maintenance techniques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Maelle MEUNIER</dc:creator>
  <cp:lastModifiedBy>IDRIMM</cp:lastModifiedBy>
  <cp:revision>48</cp:revision>
  <dcterms:created xsi:type="dcterms:W3CDTF">2014-12-01T14:44:46Z</dcterms:created>
  <dcterms:modified xsi:type="dcterms:W3CDTF">2015-02-09T17:14:23Z</dcterms:modified>
</cp:coreProperties>
</file>